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5" r:id="rId3"/>
  </p:sldMasterIdLst>
  <p:notesMasterIdLst>
    <p:notesMasterId r:id="rId63"/>
  </p:notesMasterIdLst>
  <p:sldIdLst>
    <p:sldId id="256" r:id="rId4"/>
    <p:sldId id="400" r:id="rId5"/>
    <p:sldId id="258" r:id="rId6"/>
    <p:sldId id="343" r:id="rId7"/>
    <p:sldId id="344" r:id="rId8"/>
    <p:sldId id="342" r:id="rId9"/>
    <p:sldId id="345" r:id="rId10"/>
    <p:sldId id="317" r:id="rId11"/>
    <p:sldId id="393" r:id="rId12"/>
    <p:sldId id="394" r:id="rId13"/>
    <p:sldId id="395" r:id="rId14"/>
    <p:sldId id="396" r:id="rId15"/>
    <p:sldId id="397" r:id="rId16"/>
    <p:sldId id="398" r:id="rId17"/>
    <p:sldId id="288" r:id="rId18"/>
    <p:sldId id="399" r:id="rId19"/>
    <p:sldId id="346" r:id="rId20"/>
    <p:sldId id="349" r:id="rId21"/>
    <p:sldId id="354" r:id="rId22"/>
    <p:sldId id="350" r:id="rId23"/>
    <p:sldId id="352" r:id="rId24"/>
    <p:sldId id="355" r:id="rId25"/>
    <p:sldId id="347" r:id="rId26"/>
    <p:sldId id="330" r:id="rId27"/>
    <p:sldId id="356" r:id="rId28"/>
    <p:sldId id="348" r:id="rId29"/>
    <p:sldId id="358" r:id="rId30"/>
    <p:sldId id="359" r:id="rId31"/>
    <p:sldId id="361" r:id="rId32"/>
    <p:sldId id="357" r:id="rId33"/>
    <p:sldId id="363" r:id="rId34"/>
    <p:sldId id="364" r:id="rId35"/>
    <p:sldId id="362" r:id="rId36"/>
    <p:sldId id="365" r:id="rId37"/>
    <p:sldId id="367" r:id="rId38"/>
    <p:sldId id="368" r:id="rId39"/>
    <p:sldId id="372" r:id="rId40"/>
    <p:sldId id="373" r:id="rId41"/>
    <p:sldId id="371" r:id="rId42"/>
    <p:sldId id="369" r:id="rId43"/>
    <p:sldId id="370" r:id="rId44"/>
    <p:sldId id="374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85" r:id="rId53"/>
    <p:sldId id="392" r:id="rId54"/>
    <p:sldId id="383" r:id="rId55"/>
    <p:sldId id="386" r:id="rId56"/>
    <p:sldId id="387" r:id="rId57"/>
    <p:sldId id="388" r:id="rId58"/>
    <p:sldId id="384" r:id="rId59"/>
    <p:sldId id="389" r:id="rId60"/>
    <p:sldId id="391" r:id="rId61"/>
    <p:sldId id="39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256"/>
            <p14:sldId id="400"/>
            <p14:sldId id="258"/>
            <p14:sldId id="343"/>
            <p14:sldId id="344"/>
            <p14:sldId id="342"/>
            <p14:sldId id="345"/>
            <p14:sldId id="317"/>
            <p14:sldId id="393"/>
            <p14:sldId id="394"/>
            <p14:sldId id="395"/>
            <p14:sldId id="396"/>
            <p14:sldId id="397"/>
            <p14:sldId id="398"/>
            <p14:sldId id="288"/>
            <p14:sldId id="399"/>
            <p14:sldId id="346"/>
            <p14:sldId id="349"/>
            <p14:sldId id="354"/>
            <p14:sldId id="350"/>
            <p14:sldId id="352"/>
            <p14:sldId id="355"/>
            <p14:sldId id="347"/>
            <p14:sldId id="330"/>
            <p14:sldId id="356"/>
            <p14:sldId id="348"/>
            <p14:sldId id="358"/>
            <p14:sldId id="359"/>
            <p14:sldId id="361"/>
            <p14:sldId id="357"/>
            <p14:sldId id="363"/>
            <p14:sldId id="364"/>
            <p14:sldId id="362"/>
            <p14:sldId id="365"/>
            <p14:sldId id="367"/>
            <p14:sldId id="368"/>
            <p14:sldId id="372"/>
            <p14:sldId id="373"/>
            <p14:sldId id="371"/>
            <p14:sldId id="369"/>
            <p14:sldId id="370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5"/>
            <p14:sldId id="392"/>
            <p14:sldId id="383"/>
            <p14:sldId id="386"/>
            <p14:sldId id="387"/>
            <p14:sldId id="388"/>
            <p14:sldId id="384"/>
            <p14:sldId id="389"/>
            <p14:sldId id="391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A9D18E"/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75472" autoAdjust="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35E44B-2085-4815-ACED-9F710C32248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33AD56-8657-4FD0-A4F1-8AED9F4BD5CA}">
      <dgm:prSet phldrT="[Text]"/>
      <dgm:spPr/>
      <dgm:t>
        <a:bodyPr/>
        <a:lstStyle/>
        <a:p>
          <a:r>
            <a:rPr lang="en-US" dirty="0"/>
            <a:t>Async/Await</a:t>
          </a:r>
        </a:p>
      </dgm:t>
    </dgm:pt>
    <dgm:pt modelId="{859653EE-B46D-4AA4-9F43-A85F23B05B4A}" type="parTrans" cxnId="{7677EC99-9512-4DE7-A83A-1FD709B8F799}">
      <dgm:prSet/>
      <dgm:spPr/>
      <dgm:t>
        <a:bodyPr/>
        <a:lstStyle/>
        <a:p>
          <a:endParaRPr lang="en-US"/>
        </a:p>
      </dgm:t>
    </dgm:pt>
    <dgm:pt modelId="{C9901F90-B8D9-4FBD-B947-960EEB486D7B}" type="sibTrans" cxnId="{7677EC99-9512-4DE7-A83A-1FD709B8F799}">
      <dgm:prSet/>
      <dgm:spPr/>
      <dgm:t>
        <a:bodyPr/>
        <a:lstStyle/>
        <a:p>
          <a:endParaRPr lang="en-US"/>
        </a:p>
      </dgm:t>
    </dgm:pt>
    <dgm:pt modelId="{8C7C9027-2A3C-4AAA-982C-CCD292C6C0D3}">
      <dgm:prSet phldrT="[Text]"/>
      <dgm:spPr/>
      <dgm:t>
        <a:bodyPr/>
        <a:lstStyle/>
        <a:p>
          <a:r>
            <a:rPr lang="en-US" dirty="0"/>
            <a:t>Futures / Continuations</a:t>
          </a:r>
        </a:p>
      </dgm:t>
    </dgm:pt>
    <dgm:pt modelId="{538E8977-616A-4A66-9876-5B615FDFCD11}" type="parTrans" cxnId="{8C310020-4B21-4AB2-94F2-BF0A61FC263B}">
      <dgm:prSet/>
      <dgm:spPr/>
      <dgm:t>
        <a:bodyPr/>
        <a:lstStyle/>
        <a:p>
          <a:endParaRPr lang="en-US"/>
        </a:p>
      </dgm:t>
    </dgm:pt>
    <dgm:pt modelId="{D2AF4D2F-9B4F-44CA-8DA6-A234EE16BDB3}" type="sibTrans" cxnId="{8C310020-4B21-4AB2-94F2-BF0A61FC263B}">
      <dgm:prSet/>
      <dgm:spPr/>
      <dgm:t>
        <a:bodyPr/>
        <a:lstStyle/>
        <a:p>
          <a:endParaRPr lang="en-US"/>
        </a:p>
      </dgm:t>
    </dgm:pt>
    <dgm:pt modelId="{9E90057A-55C1-4D06-AA77-08E378F8D2AC}">
      <dgm:prSet phldrT="[Text]"/>
      <dgm:spPr/>
      <dgm:t>
        <a:bodyPr/>
        <a:lstStyle/>
        <a:p>
          <a:r>
            <a:rPr lang="en-US" dirty="0"/>
            <a:t>Callbacks</a:t>
          </a:r>
        </a:p>
      </dgm:t>
    </dgm:pt>
    <dgm:pt modelId="{05BEE852-30DF-447B-B207-0DDE30EEC7A7}" type="parTrans" cxnId="{02AE46CA-7394-48E5-888F-4E191138FA56}">
      <dgm:prSet/>
      <dgm:spPr/>
      <dgm:t>
        <a:bodyPr/>
        <a:lstStyle/>
        <a:p>
          <a:endParaRPr lang="en-US"/>
        </a:p>
      </dgm:t>
    </dgm:pt>
    <dgm:pt modelId="{BABE9E60-1F31-4EF3-A853-D0DCBA8A6101}" type="sibTrans" cxnId="{02AE46CA-7394-48E5-888F-4E191138FA56}">
      <dgm:prSet/>
      <dgm:spPr/>
      <dgm:t>
        <a:bodyPr/>
        <a:lstStyle/>
        <a:p>
          <a:endParaRPr lang="en-US"/>
        </a:p>
      </dgm:t>
    </dgm:pt>
    <dgm:pt modelId="{61C462EE-869D-46BC-911A-4FE55C05D12D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E82A8FDB-7EFC-48FB-B178-459B35A01549}" type="parTrans" cxnId="{734DEA5D-7D52-4900-9E29-77E270414CD7}">
      <dgm:prSet/>
      <dgm:spPr/>
      <dgm:t>
        <a:bodyPr/>
        <a:lstStyle/>
        <a:p>
          <a:endParaRPr lang="en-US"/>
        </a:p>
      </dgm:t>
    </dgm:pt>
    <dgm:pt modelId="{8111D13D-9D35-4656-AFA2-0128A65A1274}" type="sibTrans" cxnId="{734DEA5D-7D52-4900-9E29-77E270414CD7}">
      <dgm:prSet/>
      <dgm:spPr/>
      <dgm:t>
        <a:bodyPr/>
        <a:lstStyle/>
        <a:p>
          <a:endParaRPr lang="en-US"/>
        </a:p>
      </dgm:t>
    </dgm:pt>
    <dgm:pt modelId="{4F51C4B3-9D78-41B0-A604-53037BDDCAAC}" type="pres">
      <dgm:prSet presAssocID="{DE35E44B-2085-4815-ACED-9F710C32248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E264A5C-ED96-419D-B6D1-AE14B785896D}" type="pres">
      <dgm:prSet presAssocID="{9933AD56-8657-4FD0-A4F1-8AED9F4BD5CA}" presName="vertOne" presStyleCnt="0"/>
      <dgm:spPr/>
    </dgm:pt>
    <dgm:pt modelId="{EC119195-F8FA-4F61-B7AF-7CD55BDEF155}" type="pres">
      <dgm:prSet presAssocID="{9933AD56-8657-4FD0-A4F1-8AED9F4BD5CA}" presName="txOne" presStyleLbl="node0" presStyleIdx="0" presStyleCnt="1">
        <dgm:presLayoutVars>
          <dgm:chPref val="3"/>
        </dgm:presLayoutVars>
      </dgm:prSet>
      <dgm:spPr/>
    </dgm:pt>
    <dgm:pt modelId="{BD05D23D-2E9C-4B13-8729-38FDABFF522B}" type="pres">
      <dgm:prSet presAssocID="{9933AD56-8657-4FD0-A4F1-8AED9F4BD5CA}" presName="parTransOne" presStyleCnt="0"/>
      <dgm:spPr/>
    </dgm:pt>
    <dgm:pt modelId="{45354EE7-FE54-4786-A88A-1738057F4161}" type="pres">
      <dgm:prSet presAssocID="{9933AD56-8657-4FD0-A4F1-8AED9F4BD5CA}" presName="horzOne" presStyleCnt="0"/>
      <dgm:spPr/>
    </dgm:pt>
    <dgm:pt modelId="{CB794869-D2C9-47F5-8CA7-67E73902552B}" type="pres">
      <dgm:prSet presAssocID="{8C7C9027-2A3C-4AAA-982C-CCD292C6C0D3}" presName="vertTwo" presStyleCnt="0"/>
      <dgm:spPr/>
    </dgm:pt>
    <dgm:pt modelId="{068A7CC4-CD73-4E3B-8CDB-3FAA78A88B88}" type="pres">
      <dgm:prSet presAssocID="{8C7C9027-2A3C-4AAA-982C-CCD292C6C0D3}" presName="txTwo" presStyleLbl="node2" presStyleIdx="0" presStyleCnt="1">
        <dgm:presLayoutVars>
          <dgm:chPref val="3"/>
        </dgm:presLayoutVars>
      </dgm:prSet>
      <dgm:spPr/>
    </dgm:pt>
    <dgm:pt modelId="{B86EB724-057B-494C-949E-522A5016B942}" type="pres">
      <dgm:prSet presAssocID="{8C7C9027-2A3C-4AAA-982C-CCD292C6C0D3}" presName="parTransTwo" presStyleCnt="0"/>
      <dgm:spPr/>
    </dgm:pt>
    <dgm:pt modelId="{8622C9C9-6E24-4282-9650-40E1437D02B0}" type="pres">
      <dgm:prSet presAssocID="{8C7C9027-2A3C-4AAA-982C-CCD292C6C0D3}" presName="horzTwo" presStyleCnt="0"/>
      <dgm:spPr/>
    </dgm:pt>
    <dgm:pt modelId="{8DF91F17-EA69-47B9-9A64-C134A2981464}" type="pres">
      <dgm:prSet presAssocID="{9E90057A-55C1-4D06-AA77-08E378F8D2AC}" presName="vertThree" presStyleCnt="0"/>
      <dgm:spPr/>
    </dgm:pt>
    <dgm:pt modelId="{A8546854-683A-4B7B-BD26-80AA21ADFC0B}" type="pres">
      <dgm:prSet presAssocID="{9E90057A-55C1-4D06-AA77-08E378F8D2AC}" presName="txThree" presStyleLbl="node3" presStyleIdx="0" presStyleCnt="1">
        <dgm:presLayoutVars>
          <dgm:chPref val="3"/>
        </dgm:presLayoutVars>
      </dgm:prSet>
      <dgm:spPr/>
    </dgm:pt>
    <dgm:pt modelId="{913EADE8-0098-451A-8C35-7F690DA17CBF}" type="pres">
      <dgm:prSet presAssocID="{9E90057A-55C1-4D06-AA77-08E378F8D2AC}" presName="parTransThree" presStyleCnt="0"/>
      <dgm:spPr/>
    </dgm:pt>
    <dgm:pt modelId="{B82AB256-2EE7-4DF6-9EE6-C46D1F2DB8FE}" type="pres">
      <dgm:prSet presAssocID="{9E90057A-55C1-4D06-AA77-08E378F8D2AC}" presName="horzThree" presStyleCnt="0"/>
      <dgm:spPr/>
    </dgm:pt>
    <dgm:pt modelId="{0E723D99-481B-45C4-828A-2026BDC0EECA}" type="pres">
      <dgm:prSet presAssocID="{61C462EE-869D-46BC-911A-4FE55C05D12D}" presName="vertFour" presStyleCnt="0">
        <dgm:presLayoutVars>
          <dgm:chPref val="3"/>
        </dgm:presLayoutVars>
      </dgm:prSet>
      <dgm:spPr/>
    </dgm:pt>
    <dgm:pt modelId="{F3017117-086E-4055-87A3-506A1707980F}" type="pres">
      <dgm:prSet presAssocID="{61C462EE-869D-46BC-911A-4FE55C05D12D}" presName="txFour" presStyleLbl="node4" presStyleIdx="0" presStyleCnt="1">
        <dgm:presLayoutVars>
          <dgm:chPref val="3"/>
        </dgm:presLayoutVars>
      </dgm:prSet>
      <dgm:spPr/>
    </dgm:pt>
    <dgm:pt modelId="{1F99438A-0F49-4289-9444-EA63D38CB598}" type="pres">
      <dgm:prSet presAssocID="{61C462EE-869D-46BC-911A-4FE55C05D12D}" presName="horzFour" presStyleCnt="0"/>
      <dgm:spPr/>
    </dgm:pt>
  </dgm:ptLst>
  <dgm:cxnLst>
    <dgm:cxn modelId="{D7C56F17-BEAA-40EC-BBB6-11720526AC3A}" type="presOf" srcId="{8C7C9027-2A3C-4AAA-982C-CCD292C6C0D3}" destId="{068A7CC4-CD73-4E3B-8CDB-3FAA78A88B88}" srcOrd="0" destOrd="0" presId="urn:microsoft.com/office/officeart/2005/8/layout/hierarchy4"/>
    <dgm:cxn modelId="{8C310020-4B21-4AB2-94F2-BF0A61FC263B}" srcId="{9933AD56-8657-4FD0-A4F1-8AED9F4BD5CA}" destId="{8C7C9027-2A3C-4AAA-982C-CCD292C6C0D3}" srcOrd="0" destOrd="0" parTransId="{538E8977-616A-4A66-9876-5B615FDFCD11}" sibTransId="{D2AF4D2F-9B4F-44CA-8DA6-A234EE16BDB3}"/>
    <dgm:cxn modelId="{734DEA5D-7D52-4900-9E29-77E270414CD7}" srcId="{9E90057A-55C1-4D06-AA77-08E378F8D2AC}" destId="{61C462EE-869D-46BC-911A-4FE55C05D12D}" srcOrd="0" destOrd="0" parTransId="{E82A8FDB-7EFC-48FB-B178-459B35A01549}" sibTransId="{8111D13D-9D35-4656-AFA2-0128A65A1274}"/>
    <dgm:cxn modelId="{D9696054-F172-4C85-AAEE-477C35970BC5}" type="presOf" srcId="{61C462EE-869D-46BC-911A-4FE55C05D12D}" destId="{F3017117-086E-4055-87A3-506A1707980F}" srcOrd="0" destOrd="0" presId="urn:microsoft.com/office/officeart/2005/8/layout/hierarchy4"/>
    <dgm:cxn modelId="{18E73E58-90F3-4C99-9D83-BAE7B6014A3E}" type="presOf" srcId="{9E90057A-55C1-4D06-AA77-08E378F8D2AC}" destId="{A8546854-683A-4B7B-BD26-80AA21ADFC0B}" srcOrd="0" destOrd="0" presId="urn:microsoft.com/office/officeart/2005/8/layout/hierarchy4"/>
    <dgm:cxn modelId="{7677EC99-9512-4DE7-A83A-1FD709B8F799}" srcId="{DE35E44B-2085-4815-ACED-9F710C32248B}" destId="{9933AD56-8657-4FD0-A4F1-8AED9F4BD5CA}" srcOrd="0" destOrd="0" parTransId="{859653EE-B46D-4AA4-9F43-A85F23B05B4A}" sibTransId="{C9901F90-B8D9-4FBD-B947-960EEB486D7B}"/>
    <dgm:cxn modelId="{286F4AA3-E691-417A-8733-49844087E8C4}" type="presOf" srcId="{9933AD56-8657-4FD0-A4F1-8AED9F4BD5CA}" destId="{EC119195-F8FA-4F61-B7AF-7CD55BDEF155}" srcOrd="0" destOrd="0" presId="urn:microsoft.com/office/officeart/2005/8/layout/hierarchy4"/>
    <dgm:cxn modelId="{8F1CC0A9-0E24-4F4F-8A95-314E39BD097E}" type="presOf" srcId="{DE35E44B-2085-4815-ACED-9F710C32248B}" destId="{4F51C4B3-9D78-41B0-A604-53037BDDCAAC}" srcOrd="0" destOrd="0" presId="urn:microsoft.com/office/officeart/2005/8/layout/hierarchy4"/>
    <dgm:cxn modelId="{02AE46CA-7394-48E5-888F-4E191138FA56}" srcId="{8C7C9027-2A3C-4AAA-982C-CCD292C6C0D3}" destId="{9E90057A-55C1-4D06-AA77-08E378F8D2AC}" srcOrd="0" destOrd="0" parTransId="{05BEE852-30DF-447B-B207-0DDE30EEC7A7}" sibTransId="{BABE9E60-1F31-4EF3-A853-D0DCBA8A6101}"/>
    <dgm:cxn modelId="{CFB78D5D-587E-4587-9863-D92E1BA4AF47}" type="presParOf" srcId="{4F51C4B3-9D78-41B0-A604-53037BDDCAAC}" destId="{9E264A5C-ED96-419D-B6D1-AE14B785896D}" srcOrd="0" destOrd="0" presId="urn:microsoft.com/office/officeart/2005/8/layout/hierarchy4"/>
    <dgm:cxn modelId="{8519C0D7-16A9-4A77-9574-FCB1BA75F0E0}" type="presParOf" srcId="{9E264A5C-ED96-419D-B6D1-AE14B785896D}" destId="{EC119195-F8FA-4F61-B7AF-7CD55BDEF155}" srcOrd="0" destOrd="0" presId="urn:microsoft.com/office/officeart/2005/8/layout/hierarchy4"/>
    <dgm:cxn modelId="{7949C9FE-E4EA-4C74-9C46-4EF5B9523801}" type="presParOf" srcId="{9E264A5C-ED96-419D-B6D1-AE14B785896D}" destId="{BD05D23D-2E9C-4B13-8729-38FDABFF522B}" srcOrd="1" destOrd="0" presId="urn:microsoft.com/office/officeart/2005/8/layout/hierarchy4"/>
    <dgm:cxn modelId="{15978A7B-561F-4593-B904-9834940865AE}" type="presParOf" srcId="{9E264A5C-ED96-419D-B6D1-AE14B785896D}" destId="{45354EE7-FE54-4786-A88A-1738057F4161}" srcOrd="2" destOrd="0" presId="urn:microsoft.com/office/officeart/2005/8/layout/hierarchy4"/>
    <dgm:cxn modelId="{CA6EF33D-EB8B-4D4E-A1C9-1A48097B2C2D}" type="presParOf" srcId="{45354EE7-FE54-4786-A88A-1738057F4161}" destId="{CB794869-D2C9-47F5-8CA7-67E73902552B}" srcOrd="0" destOrd="0" presId="urn:microsoft.com/office/officeart/2005/8/layout/hierarchy4"/>
    <dgm:cxn modelId="{16B3D9DC-41AC-4A0A-BBE3-79AA39296055}" type="presParOf" srcId="{CB794869-D2C9-47F5-8CA7-67E73902552B}" destId="{068A7CC4-CD73-4E3B-8CDB-3FAA78A88B88}" srcOrd="0" destOrd="0" presId="urn:microsoft.com/office/officeart/2005/8/layout/hierarchy4"/>
    <dgm:cxn modelId="{26336ED2-9D00-47BF-A1EE-14593DD2C497}" type="presParOf" srcId="{CB794869-D2C9-47F5-8CA7-67E73902552B}" destId="{B86EB724-057B-494C-949E-522A5016B942}" srcOrd="1" destOrd="0" presId="urn:microsoft.com/office/officeart/2005/8/layout/hierarchy4"/>
    <dgm:cxn modelId="{DF1D62BE-2C35-44AA-958F-6B32014B9E9E}" type="presParOf" srcId="{CB794869-D2C9-47F5-8CA7-67E73902552B}" destId="{8622C9C9-6E24-4282-9650-40E1437D02B0}" srcOrd="2" destOrd="0" presId="urn:microsoft.com/office/officeart/2005/8/layout/hierarchy4"/>
    <dgm:cxn modelId="{5ED67D52-78A4-40CE-A2E6-637E59FAEC2B}" type="presParOf" srcId="{8622C9C9-6E24-4282-9650-40E1437D02B0}" destId="{8DF91F17-EA69-47B9-9A64-C134A2981464}" srcOrd="0" destOrd="0" presId="urn:microsoft.com/office/officeart/2005/8/layout/hierarchy4"/>
    <dgm:cxn modelId="{3242F638-9AB4-4025-B4A0-CC7137AC4C60}" type="presParOf" srcId="{8DF91F17-EA69-47B9-9A64-C134A2981464}" destId="{A8546854-683A-4B7B-BD26-80AA21ADFC0B}" srcOrd="0" destOrd="0" presId="urn:microsoft.com/office/officeart/2005/8/layout/hierarchy4"/>
    <dgm:cxn modelId="{441C011C-02D7-437A-A233-A9F076A6C7B7}" type="presParOf" srcId="{8DF91F17-EA69-47B9-9A64-C134A2981464}" destId="{913EADE8-0098-451A-8C35-7F690DA17CBF}" srcOrd="1" destOrd="0" presId="urn:microsoft.com/office/officeart/2005/8/layout/hierarchy4"/>
    <dgm:cxn modelId="{BBD83DCC-20DB-4461-ABCF-D44108AD3E0D}" type="presParOf" srcId="{8DF91F17-EA69-47B9-9A64-C134A2981464}" destId="{B82AB256-2EE7-4DF6-9EE6-C46D1F2DB8FE}" srcOrd="2" destOrd="0" presId="urn:microsoft.com/office/officeart/2005/8/layout/hierarchy4"/>
    <dgm:cxn modelId="{B30B6748-405D-4684-833A-331F22069D98}" type="presParOf" srcId="{B82AB256-2EE7-4DF6-9EE6-C46D1F2DB8FE}" destId="{0E723D99-481B-45C4-828A-2026BDC0EECA}" srcOrd="0" destOrd="0" presId="urn:microsoft.com/office/officeart/2005/8/layout/hierarchy4"/>
    <dgm:cxn modelId="{5AB812F0-2B5C-4E46-90C3-8781BFDBA03A}" type="presParOf" srcId="{0E723D99-481B-45C4-828A-2026BDC0EECA}" destId="{F3017117-086E-4055-87A3-506A1707980F}" srcOrd="0" destOrd="0" presId="urn:microsoft.com/office/officeart/2005/8/layout/hierarchy4"/>
    <dgm:cxn modelId="{DB8971B9-4814-462B-B665-EB48EFA49A78}" type="presParOf" srcId="{0E723D99-481B-45C4-828A-2026BDC0EECA}" destId="{1F99438A-0F49-4289-9444-EA63D38CB59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19195-F8FA-4F61-B7AF-7CD55BDEF155}">
      <dsp:nvSpPr>
        <dsp:cNvPr id="0" name=""/>
        <dsp:cNvSpPr/>
      </dsp:nvSpPr>
      <dsp:spPr>
        <a:xfrm>
          <a:off x="4267" y="817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Async/Await</a:t>
          </a:r>
        </a:p>
      </dsp:txBody>
      <dsp:txXfrm>
        <a:off x="29834" y="26384"/>
        <a:ext cx="8680471" cy="821787"/>
      </dsp:txXfrm>
    </dsp:sp>
    <dsp:sp modelId="{068A7CC4-CD73-4E3B-8CDB-3FAA78A88B88}">
      <dsp:nvSpPr>
        <dsp:cNvPr id="0" name=""/>
        <dsp:cNvSpPr/>
      </dsp:nvSpPr>
      <dsp:spPr>
        <a:xfrm>
          <a:off x="4267" y="985346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Futures / Continuations</a:t>
          </a:r>
        </a:p>
      </dsp:txBody>
      <dsp:txXfrm>
        <a:off x="29834" y="1010913"/>
        <a:ext cx="8680471" cy="821787"/>
      </dsp:txXfrm>
    </dsp:sp>
    <dsp:sp modelId="{A8546854-683A-4B7B-BD26-80AA21ADFC0B}">
      <dsp:nvSpPr>
        <dsp:cNvPr id="0" name=""/>
        <dsp:cNvSpPr/>
      </dsp:nvSpPr>
      <dsp:spPr>
        <a:xfrm>
          <a:off x="4267" y="1969875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Callbacks</a:t>
          </a:r>
        </a:p>
      </dsp:txBody>
      <dsp:txXfrm>
        <a:off x="29834" y="1995442"/>
        <a:ext cx="8680471" cy="821787"/>
      </dsp:txXfrm>
    </dsp:sp>
    <dsp:sp modelId="{F3017117-086E-4055-87A3-506A1707980F}">
      <dsp:nvSpPr>
        <dsp:cNvPr id="0" name=""/>
        <dsp:cNvSpPr/>
      </dsp:nvSpPr>
      <dsp:spPr>
        <a:xfrm>
          <a:off x="4267" y="2954404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Events</a:t>
          </a:r>
        </a:p>
      </dsp:txBody>
      <dsp:txXfrm>
        <a:off x="29834" y="2979971"/>
        <a:ext cx="8680471" cy="82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6/23/2018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“registering” is saying, “when</a:t>
            </a:r>
            <a:r>
              <a:rPr lang="en-US" baseline="0" dirty="0"/>
              <a:t> you complete, please </a:t>
            </a:r>
            <a:r>
              <a:rPr lang="en-US" i="1" baseline="0" dirty="0"/>
              <a:t>resume</a:t>
            </a:r>
            <a:r>
              <a:rPr lang="en-US" baseline="0" dirty="0"/>
              <a:t> this method”.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When </a:t>
            </a:r>
            <a:r>
              <a:rPr lang="en-US" baseline="0" dirty="0" err="1"/>
              <a:t>DoNothingAsync</a:t>
            </a:r>
            <a:r>
              <a:rPr lang="en-US" baseline="0" dirty="0"/>
              <a:t> returns, it returns an incomplete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This Task is completed when the </a:t>
            </a:r>
            <a:r>
              <a:rPr lang="en-US" baseline="0" dirty="0" err="1"/>
              <a:t>DoNothingAsync</a:t>
            </a:r>
            <a:r>
              <a:rPr lang="en-US" baseline="0" dirty="0"/>
              <a:t> completes (end of method or “return” statement).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50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In ASP.NET the “context” is the request context</a:t>
            </a:r>
            <a:r>
              <a:rPr lang="en-US" strike="sngStrike" baseline="0" dirty="0"/>
              <a:t> (</a:t>
            </a:r>
            <a:r>
              <a:rPr lang="en-US" strike="sngStrike" baseline="0" dirty="0" err="1"/>
              <a:t>HttpContext.Current</a:t>
            </a:r>
            <a:r>
              <a:rPr lang="en-US" strike="sngStrike" baseline="0" dirty="0"/>
              <a:t>, identity, and culture).</a:t>
            </a:r>
          </a:p>
          <a:p>
            <a:pPr marL="171450" indent="-171450">
              <a:buFontTx/>
              <a:buChar char="-"/>
            </a:pPr>
            <a:r>
              <a:rPr lang="en-US" strike="sngStrike" baseline="0" dirty="0"/>
              <a:t>In this example, if you have the request context before the await, then you’ll have it after the await.</a:t>
            </a:r>
          </a:p>
          <a:p>
            <a:pPr marL="171450" indent="-171450">
              <a:buFontTx/>
              <a:buChar char="-"/>
            </a:pPr>
            <a:r>
              <a:rPr lang="en-US" strike="sngStrike" baseline="0" dirty="0"/>
              <a:t>Request context only allows one thread at a time.</a:t>
            </a:r>
          </a:p>
          <a:p>
            <a:pPr marL="0" indent="0">
              <a:buFontTx/>
              <a:buNone/>
            </a:pPr>
            <a:endParaRPr lang="en-US" strike="sng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8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79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55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async/await keywords are taking over the world!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Many people (like me) see this as a good thing.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Generally, people who have done asynchronous programming in the past welcome </a:t>
            </a:r>
            <a:r>
              <a:rPr lang="en-US" baseline="0" dirty="0" err="1"/>
              <a:t>async</a:t>
            </a:r>
            <a:r>
              <a:rPr lang="en-US" baseline="0" dirty="0"/>
              <a:t>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0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But maybe that doesn’t apply to you (and that’s OK!).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Those who have not worked with asynchronous code before view async/await as problematic.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Async/await have a tendency to “infect” code, and if you’re new to asynchronous programming, it seems more like an invasion than a revolution.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Part of this talk is explaining why the async/await keywords are designed the way they are, and why they’re so troublesome.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My hope: that you can see async as an opportunity instead of a </a:t>
            </a:r>
            <a:r>
              <a:rPr lang="en-US" baseline="0" dirty="0" err="1"/>
              <a:t>hinderance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77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Java: EA-Async has a maven plugin (or runtime rewriters) that translate async/await syntax.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40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</a:t>
            </a:r>
            <a:r>
              <a:rPr lang="en-US" baseline="0" dirty="0"/>
              <a:t> market share of top 10 languages.</a:t>
            </a:r>
            <a:endParaRPr lang="en-US" dirty="0"/>
          </a:p>
          <a:p>
            <a:r>
              <a:rPr lang="en-US" dirty="0"/>
              <a:t>Source: TIOBE index for June 2018</a:t>
            </a:r>
          </a:p>
          <a:p>
            <a:r>
              <a:rPr lang="en-US" dirty="0"/>
              <a:t>PHP:</a:t>
            </a:r>
            <a:r>
              <a:rPr lang="en-US" baseline="0" dirty="0"/>
              <a:t> Talking about async recently. Hack does support it.</a:t>
            </a:r>
          </a:p>
          <a:p>
            <a:r>
              <a:rPr lang="en-US" baseline="0" dirty="0"/>
              <a:t>Java: No plans for async, but Scala can do async/await.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2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“Leading” (growth)</a:t>
            </a:r>
            <a:r>
              <a:rPr lang="en-US" baseline="0" dirty="0"/>
              <a:t> share of top 10 languages.</a:t>
            </a:r>
            <a:endParaRPr lang="en-US" dirty="0"/>
          </a:p>
          <a:p>
            <a:r>
              <a:rPr lang="en-US" dirty="0"/>
              <a:t>Source: PYPL</a:t>
            </a:r>
            <a:r>
              <a:rPr lang="en-US" baseline="0" dirty="0"/>
              <a:t> (popularity of programming language) </a:t>
            </a:r>
            <a:r>
              <a:rPr lang="en-US" dirty="0"/>
              <a:t>index for June 2018</a:t>
            </a:r>
          </a:p>
          <a:p>
            <a:endParaRPr lang="en-US" dirty="0"/>
          </a:p>
          <a:p>
            <a:r>
              <a:rPr lang="en-US" dirty="0"/>
              <a:t>Either way you slice it, async is taking over the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5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97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Before continuing, I’d like to cover a bit of terminology that will help in understanding async and await as </a:t>
            </a:r>
            <a:r>
              <a:rPr lang="en-US" i="1" baseline="0" dirty="0"/>
              <a:t>language features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Async = async/await keywords. (like the slides in the previous section re languages adopting async/await keywords).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Asynchrony = any kind of asynchronous programming. (like the slides in this section).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52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lot of terminology out there.</a:t>
            </a:r>
          </a:p>
          <a:p>
            <a:r>
              <a:rPr lang="en-US" dirty="0"/>
              <a:t>Most </a:t>
            </a:r>
            <a:r>
              <a:rPr lang="en-US" dirty="0" err="1"/>
              <a:t>devs</a:t>
            </a:r>
            <a:r>
              <a:rPr lang="en-US" dirty="0"/>
              <a:t> are only familiar with some of it (the first few).</a:t>
            </a:r>
          </a:p>
          <a:p>
            <a:r>
              <a:rPr lang="en-US" dirty="0"/>
              <a:t>And that’s OK!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</a:t>
            </a:r>
            <a:r>
              <a:rPr lang="en-US" baseline="0" dirty="0"/>
              <a:t> is mostly about terminology, and there’s no definite standard or consensus yet.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prefer to use the term “concurrency” for multiple things happening </a:t>
            </a:r>
            <a:r>
              <a:rPr lang="en-US" i="1" dirty="0"/>
              <a:t>at the same time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UI example, server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Multithreading</a:t>
            </a:r>
            <a:r>
              <a:rPr lang="en-US" baseline="0" dirty="0"/>
              <a:t> is </a:t>
            </a:r>
            <a:r>
              <a:rPr lang="en-US" i="1" baseline="0" dirty="0"/>
              <a:t>one way</a:t>
            </a:r>
            <a:r>
              <a:rPr lang="en-US" baseline="0" dirty="0"/>
              <a:t> to get concurrency.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“Parallelism” is parallel</a:t>
            </a:r>
            <a:r>
              <a:rPr lang="en-US" baseline="0" dirty="0"/>
              <a:t> processing, one type of multithreading.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Asynchrony is a</a:t>
            </a:r>
            <a:r>
              <a:rPr lang="en-US" baseline="0" dirty="0"/>
              <a:t> way to get concurrency </a:t>
            </a:r>
            <a:r>
              <a:rPr lang="en-US" i="1" baseline="0" dirty="0"/>
              <a:t>without</a:t>
            </a:r>
            <a:r>
              <a:rPr lang="en-US" baseline="0" dirty="0"/>
              <a:t> multithreading.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60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28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tablet at </a:t>
            </a:r>
            <a:r>
              <a:rPr lang="en-US" dirty="0" err="1"/>
              <a:t>MVPConf</a:t>
            </a:r>
            <a:r>
              <a:rPr lang="en-US" dirty="0"/>
              <a:t> right after the new Surface was announced.</a:t>
            </a:r>
          </a:p>
          <a:p>
            <a:endParaRPr lang="en-US" dirty="0"/>
          </a:p>
          <a:p>
            <a:r>
              <a:rPr lang="en-US" dirty="0"/>
              <a:t>I’m going to talk about Windows because I know about Windows drivers. I don’t know about Linux drivers.</a:t>
            </a:r>
          </a:p>
          <a:p>
            <a:r>
              <a:rPr lang="en-US" dirty="0"/>
              <a:t>The last time I used Linux, it looked more like… 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7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tablet at </a:t>
            </a:r>
            <a:r>
              <a:rPr lang="en-US" dirty="0" err="1"/>
              <a:t>MVPConf</a:t>
            </a:r>
            <a:r>
              <a:rPr lang="en-US" dirty="0"/>
              <a:t> right after the new Surface was announced.</a:t>
            </a:r>
          </a:p>
          <a:p>
            <a:endParaRPr lang="en-US" dirty="0"/>
          </a:p>
          <a:p>
            <a:r>
              <a:rPr lang="en-US" dirty="0"/>
              <a:t>I’m going to talk about Windows because I know about Windows drivers. I don’t know about Linux drivers.</a:t>
            </a:r>
          </a:p>
          <a:p>
            <a:r>
              <a:rPr lang="en-US" dirty="0"/>
              <a:t>The last time I used Linux, it looked more like… 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28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Example:</a:t>
            </a:r>
            <a:r>
              <a:rPr lang="en-US" baseline="0" dirty="0"/>
              <a:t> write to disk (</a:t>
            </a:r>
            <a:r>
              <a:rPr lang="en-US" baseline="0" dirty="0" err="1"/>
              <a:t>WriteFileEx</a:t>
            </a:r>
            <a:r>
              <a:rPr lang="en-US" baseline="0" dirty="0"/>
              <a:t>).</a:t>
            </a:r>
            <a:endParaRPr lang="en-US" dirty="0"/>
          </a:p>
          <a:p>
            <a:r>
              <a:rPr lang="en-US" dirty="0"/>
              <a:t>This is the ideal I/O scenario for Win32 I/O that uses the standard IOCP/OVERLAPPED system.</a:t>
            </a:r>
          </a:p>
          <a:p>
            <a:endParaRPr lang="en-US" dirty="0"/>
          </a:p>
          <a:p>
            <a:r>
              <a:rPr lang="en-US" dirty="0"/>
              <a:t>OVERLAPPED &amp; IRP are</a:t>
            </a:r>
            <a:r>
              <a:rPr lang="en-US" baseline="0" dirty="0"/>
              <a:t> just in-memory structures that keep track of the state of the I/O.</a:t>
            </a:r>
            <a:endParaRPr lang="en-US" dirty="0"/>
          </a:p>
          <a:p>
            <a:r>
              <a:rPr lang="en-US" dirty="0"/>
              <a:t>(after</a:t>
            </a:r>
            <a:r>
              <a:rPr lang="en-US" baseline="0" dirty="0"/>
              <a:t> IRP): The driver </a:t>
            </a:r>
            <a:r>
              <a:rPr lang="en-US" i="1" baseline="0" dirty="0"/>
              <a:t>returns</a:t>
            </a:r>
            <a:r>
              <a:rPr lang="en-US" baseline="0" dirty="0"/>
              <a:t>. It does </a:t>
            </a:r>
            <a:r>
              <a:rPr lang="en-US" i="1" baseline="0" dirty="0"/>
              <a:t>not</a:t>
            </a:r>
            <a:r>
              <a:rPr lang="en-US" baseline="0" dirty="0"/>
              <a:t> block.</a:t>
            </a:r>
          </a:p>
          <a:p>
            <a:r>
              <a:rPr lang="en-US" baseline="0" dirty="0"/>
              <a:t>At this point, the write is </a:t>
            </a:r>
            <a:r>
              <a:rPr lang="en-US" i="1" baseline="0" dirty="0"/>
              <a:t>in progress</a:t>
            </a:r>
            <a:r>
              <a:rPr lang="en-US" baseline="0" dirty="0"/>
              <a:t>, but </a:t>
            </a:r>
            <a:r>
              <a:rPr lang="en-US" b="1" baseline="0" dirty="0"/>
              <a:t>there is no thread </a:t>
            </a:r>
            <a:r>
              <a:rPr lang="en-US" i="1" baseline="0" dirty="0"/>
              <a:t>doing</a:t>
            </a:r>
            <a:r>
              <a:rPr lang="en-US" baseline="0" dirty="0"/>
              <a:t> the write or </a:t>
            </a:r>
            <a:r>
              <a:rPr lang="en-US" i="1" baseline="0" dirty="0"/>
              <a:t>blocked</a:t>
            </a:r>
            <a:r>
              <a:rPr lang="en-US" baseline="0" dirty="0"/>
              <a:t> waiting for it to complete.</a:t>
            </a:r>
          </a:p>
          <a:p>
            <a:r>
              <a:rPr lang="en-US" baseline="0" dirty="0"/>
              <a:t>Our user-mode thread can be used for something else.</a:t>
            </a:r>
            <a:endParaRPr lang="en-US" dirty="0"/>
          </a:p>
          <a:p>
            <a:endParaRPr lang="en-US" dirty="0"/>
          </a:p>
          <a:p>
            <a:r>
              <a:rPr lang="en-US" dirty="0"/>
              <a:t>IRP</a:t>
            </a:r>
            <a:r>
              <a:rPr lang="en-US" baseline="0" dirty="0"/>
              <a:t> = I/O Request Packet</a:t>
            </a:r>
          </a:p>
          <a:p>
            <a:r>
              <a:rPr lang="en-US" baseline="0" dirty="0"/>
              <a:t>ISR = Interrupt Service Request (actually a DPC)</a:t>
            </a:r>
          </a:p>
          <a:p>
            <a:r>
              <a:rPr lang="en-US" baseline="0" dirty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42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Synchronous Example:</a:t>
            </a:r>
            <a:r>
              <a:rPr lang="en-US" baseline="0" dirty="0"/>
              <a:t> write to disk (</a:t>
            </a:r>
            <a:r>
              <a:rPr lang="en-US" baseline="0" dirty="0" err="1"/>
              <a:t>WriteFile</a:t>
            </a:r>
            <a:r>
              <a:rPr lang="en-US" baseline="0" dirty="0"/>
              <a:t>).</a:t>
            </a:r>
            <a:endParaRPr lang="en-US" dirty="0"/>
          </a:p>
          <a:p>
            <a:r>
              <a:rPr lang="en-US" dirty="0"/>
              <a:t>This time, the thread is going to block until</a:t>
            </a:r>
            <a:r>
              <a:rPr lang="en-US" baseline="0" dirty="0"/>
              <a:t> the write completes.</a:t>
            </a:r>
          </a:p>
          <a:p>
            <a:endParaRPr lang="en-US" dirty="0"/>
          </a:p>
          <a:p>
            <a:r>
              <a:rPr lang="en-US" dirty="0"/>
              <a:t>(after</a:t>
            </a:r>
            <a:r>
              <a:rPr lang="en-US" baseline="0" dirty="0"/>
              <a:t> IRP): The driver </a:t>
            </a:r>
            <a:r>
              <a:rPr lang="en-US" i="1" baseline="0" dirty="0"/>
              <a:t>returns</a:t>
            </a:r>
            <a:r>
              <a:rPr lang="en-US" baseline="0" dirty="0"/>
              <a:t>. It does </a:t>
            </a:r>
            <a:r>
              <a:rPr lang="en-US" i="1" baseline="0" dirty="0"/>
              <a:t>not</a:t>
            </a:r>
            <a:r>
              <a:rPr lang="en-US" baseline="0" dirty="0"/>
              <a:t> block.</a:t>
            </a:r>
          </a:p>
          <a:p>
            <a:r>
              <a:rPr lang="en-US" baseline="0" dirty="0"/>
              <a:t>The OS blocks the thread, but it’s not actually </a:t>
            </a:r>
            <a:r>
              <a:rPr lang="en-US" i="1" baseline="0" dirty="0"/>
              <a:t>doing</a:t>
            </a:r>
            <a:r>
              <a:rPr lang="en-US" baseline="0" dirty="0"/>
              <a:t> anything. It’s not useful.</a:t>
            </a:r>
          </a:p>
          <a:p>
            <a:r>
              <a:rPr lang="en-US" baseline="0" dirty="0"/>
              <a:t>Everything below the user mode line is exactly the same as the asynchronous I/O.</a:t>
            </a:r>
          </a:p>
          <a:p>
            <a:r>
              <a:rPr lang="en-US" baseline="0" dirty="0"/>
              <a:t>** At the OS/driver level, </a:t>
            </a:r>
            <a:r>
              <a:rPr lang="en-US" i="1" baseline="0" dirty="0"/>
              <a:t>all I/O is asynchronous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IRP</a:t>
            </a:r>
            <a:r>
              <a:rPr lang="en-US" baseline="0" dirty="0"/>
              <a:t> = I/O Request Packet</a:t>
            </a:r>
          </a:p>
          <a:p>
            <a:r>
              <a:rPr lang="en-US" baseline="0" dirty="0"/>
              <a:t>ISR = Interrupt Service Request (actually a DPC)</a:t>
            </a:r>
          </a:p>
          <a:p>
            <a:r>
              <a:rPr lang="en-US" baseline="0" dirty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97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Conceptually,</a:t>
            </a:r>
            <a:r>
              <a:rPr lang="en-US" baseline="0" dirty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/>
              <a:t>But actually, the synchronous API is just a wrapper around the inherently asynchronous I/O.</a:t>
            </a:r>
          </a:p>
          <a:p>
            <a:r>
              <a:rPr lang="en-US" baseline="0" dirty="0"/>
              <a:t>In reality, </a:t>
            </a:r>
            <a:r>
              <a:rPr lang="en-US" i="1" baseline="0" dirty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19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Conceptually,</a:t>
            </a:r>
            <a:r>
              <a:rPr lang="en-US" baseline="0" dirty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/>
              <a:t>But actually, the synchronous API is just a wrapper around the inherently asynchronous I/O.</a:t>
            </a:r>
          </a:p>
          <a:p>
            <a:r>
              <a:rPr lang="en-US" baseline="0" dirty="0"/>
              <a:t>In reality, </a:t>
            </a:r>
            <a:r>
              <a:rPr lang="en-US" i="1" baseline="0" dirty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698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asynchrony doesn’t use threads.</a:t>
            </a:r>
          </a:p>
          <a:p>
            <a:r>
              <a:rPr lang="en-US" dirty="0"/>
              <a:t>So what? Why</a:t>
            </a:r>
            <a:r>
              <a:rPr lang="en-US" baseline="0" dirty="0"/>
              <a:t> should we use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28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42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benefits for client and server are different, but both come from the same core: </a:t>
            </a:r>
            <a:r>
              <a:rPr lang="en-US" i="1" baseline="0" dirty="0"/>
              <a:t>freeing up threads</a:t>
            </a:r>
            <a:r>
              <a:rPr lang="en-US" baseline="0" dirty="0"/>
              <a:t>. (Not using more threads).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48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Client: Blocking UI threads. One</a:t>
            </a:r>
            <a:r>
              <a:rPr lang="en-US" baseline="0" dirty="0"/>
              <a:t> program freezes, not a big deal.</a:t>
            </a:r>
            <a:endParaRPr lang="en-US" dirty="0"/>
          </a:p>
          <a:p>
            <a:r>
              <a:rPr lang="en-US" dirty="0"/>
              <a:t>Server: Extra-sized</a:t>
            </a:r>
            <a:r>
              <a:rPr lang="en-US" baseline="0" dirty="0"/>
              <a:t> hardware, single DB backend (acting as bottleneck).</a:t>
            </a:r>
          </a:p>
          <a:p>
            <a:endParaRPr lang="en-US" baseline="0" dirty="0"/>
          </a:p>
          <a:p>
            <a:r>
              <a:rPr lang="en-US" baseline="0" dirty="0"/>
              <a:t>Synchronous code was OK for its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Client: Only one app! Can’t freeze it!</a:t>
            </a:r>
          </a:p>
          <a:p>
            <a:pPr marL="171450" indent="-171450">
              <a:buFontTx/>
              <a:buChar char="-"/>
            </a:pPr>
            <a:r>
              <a:rPr lang="en-US" dirty="0"/>
              <a:t>Benefit of asynchrony: responsiveness.</a:t>
            </a:r>
          </a:p>
          <a:p>
            <a:r>
              <a:rPr lang="en-US" dirty="0"/>
              <a:t>Server: Right-sized</a:t>
            </a:r>
            <a:r>
              <a:rPr lang="en-US" baseline="0" dirty="0"/>
              <a:t> hardware, scalable backend.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Benefit of asynchrony: scalability, responsiveness to bursting traffic.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Cheaper</a:t>
            </a:r>
            <a:r>
              <a:rPr lang="en-US" baseline="0" dirty="0"/>
              <a:t> hosting, better handling of sudden load.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Asynchronous code is quickly becoming</a:t>
            </a:r>
            <a:r>
              <a:rPr lang="en-US" baseline="0" dirty="0"/>
              <a:t> a necessity in the modern mobile-first, cloud-first world.</a:t>
            </a:r>
          </a:p>
          <a:p>
            <a:r>
              <a:rPr lang="en-US" baseline="0" dirty="0"/>
              <a:t>We are living during a time of </a:t>
            </a:r>
            <a:r>
              <a:rPr lang="en-US" b="1" i="0" baseline="0" dirty="0"/>
              <a:t>shift</a:t>
            </a:r>
            <a:r>
              <a:rPr lang="en-US" baseline="0" dirty="0"/>
              <a:t> towards asynchronous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20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090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F# implements async/await as macros in the standard library.</a:t>
            </a:r>
          </a:p>
          <a:p>
            <a:r>
              <a:rPr lang="en-US" dirty="0"/>
              <a:t>Scala-async (experimental extension) takes the same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94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39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17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from Northern Michigan</a:t>
            </a:r>
            <a:r>
              <a:rPr lang="en-US" baseline="0" dirty="0"/>
              <a:t> </a:t>
            </a:r>
            <a:r>
              <a:rPr lang="en-US" i="1" baseline="0" dirty="0"/>
              <a:t>says</a:t>
            </a:r>
            <a:r>
              <a:rPr lang="en-US" baseline="0" dirty="0"/>
              <a:t> they’re from Northern Michigan, not just “Michigan”.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81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064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example, because anything as complex as a real-world app would be totally overwhelming.</a:t>
            </a:r>
          </a:p>
          <a:p>
            <a:endParaRPr lang="en-US" dirty="0"/>
          </a:p>
          <a:p>
            <a:r>
              <a:rPr lang="en-US" dirty="0"/>
              <a:t>I’ll be</a:t>
            </a:r>
            <a:r>
              <a:rPr lang="en-US" baseline="0" dirty="0"/>
              <a:t> using a made-up language that’s a cross between C# and JS, Python and Java.</a:t>
            </a:r>
          </a:p>
          <a:p>
            <a:endParaRPr lang="en-US" baseline="0" dirty="0"/>
          </a:p>
          <a:p>
            <a:r>
              <a:rPr lang="en-US" baseline="0" dirty="0"/>
              <a:t>Given a function Download and a function Save, combine them into </a:t>
            </a:r>
            <a:r>
              <a:rPr lang="en-US" baseline="0" dirty="0" err="1"/>
              <a:t>DownloadAndSave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8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</a:t>
            </a:r>
            <a:r>
              <a:rPr lang="en-US" baseline="0" dirty="0"/>
              <a:t> the secret sauce algorithm.</a:t>
            </a:r>
          </a:p>
          <a:p>
            <a:r>
              <a:rPr lang="en-US" baseline="0" dirty="0"/>
              <a:t>Actual application must be asynchronous.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06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early .NET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9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early .NET</a:t>
            </a:r>
          </a:p>
          <a:p>
            <a:endParaRPr lang="en-US" dirty="0"/>
          </a:p>
          <a:p>
            <a:r>
              <a:rPr lang="en-US" dirty="0"/>
              <a:t>Events indicate error or completion.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5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experience,</a:t>
            </a:r>
            <a:r>
              <a:rPr lang="en-US" baseline="0" dirty="0"/>
              <a:t> m</a:t>
            </a:r>
            <a:r>
              <a:rPr lang="en-US" dirty="0"/>
              <a:t>anual error handling is one of the primary sources of </a:t>
            </a:r>
            <a:r>
              <a:rPr lang="en-US"/>
              <a:t>latent bugs.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clean a bit with multiple methods, but then your "download and save" logic is spread across 3 methods instead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498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Node.</a:t>
            </a:r>
          </a:p>
          <a:p>
            <a:endParaRPr lang="en-US" dirty="0"/>
          </a:p>
          <a:p>
            <a:r>
              <a:rPr lang="en-US" dirty="0"/>
              <a:t>Callbacks pass error or completion.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27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clean a bit with multiple methods, but then your "download and save" logic is spread across 3 methods instead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95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Future is an object that gives you a “handle” for an asynchronous</a:t>
            </a:r>
            <a:r>
              <a:rPr lang="en-US" baseline="0" dirty="0"/>
              <a:t> operation.</a:t>
            </a:r>
          </a:p>
          <a:p>
            <a:r>
              <a:rPr lang="en-US" baseline="0" dirty="0"/>
              <a:t>No more passing around raw callbacks or event handlers – the operation itself now has an object representation.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59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7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the “async guy” on Stack Overflow.</a:t>
            </a:r>
          </a:p>
          <a:p>
            <a:r>
              <a:rPr lang="en-US" dirty="0"/>
              <a:t>Not Jon Skeet.</a:t>
            </a:r>
          </a:p>
          <a:p>
            <a:r>
              <a:rPr lang="en-US" dirty="0"/>
              <a:t>Also have a blog (mostly async these days).</a:t>
            </a:r>
          </a:p>
          <a:p>
            <a:r>
              <a:rPr lang="en-US" dirty="0"/>
              <a:t>Regular developer, not a</a:t>
            </a:r>
            <a:r>
              <a:rPr lang="en-US" baseline="0" dirty="0"/>
              <a:t> travel-the-world elite speaker.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69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</a:t>
            </a:r>
            <a:r>
              <a:rPr lang="en-US" baseline="0" dirty="0"/>
              <a:t> ES2015.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2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</a:t>
            </a:r>
            <a:r>
              <a:rPr lang="en-US" baseline="0" dirty="0"/>
              <a:t> ES2015.</a:t>
            </a:r>
          </a:p>
          <a:p>
            <a:endParaRPr lang="en-US" baseline="0" dirty="0"/>
          </a:p>
          <a:p>
            <a:r>
              <a:rPr lang="en-US" baseline="0" dirty="0"/>
              <a:t>Allows “chaining” instead of </a:t>
            </a:r>
            <a:r>
              <a:rPr lang="en-US" i="1" baseline="0" dirty="0"/>
              <a:t>nesting</a:t>
            </a:r>
            <a:r>
              <a:rPr lang="en-US" baseline="0" dirty="0"/>
              <a:t> continuations.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246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as far as libraries alone can take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44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until now it’s all been libraries.</a:t>
            </a:r>
          </a:p>
          <a:p>
            <a:r>
              <a:rPr lang="en-US" dirty="0"/>
              <a:t>Async/Await</a:t>
            </a:r>
            <a:r>
              <a:rPr lang="en-US" baseline="0" dirty="0"/>
              <a:t> is a language feature.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082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575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logic can be represented </a:t>
            </a:r>
            <a:r>
              <a:rPr lang="en-US" i="1" dirty="0"/>
              <a:t>naturally</a:t>
            </a:r>
            <a:r>
              <a:rPr lang="en-US" i="1" baseline="0" dirty="0"/>
              <a:t> –</a:t>
            </a:r>
            <a:r>
              <a:rPr lang="en-US" i="0" baseline="0" dirty="0"/>
              <a:t> in a style similar to the equivalent synchronous code.</a:t>
            </a:r>
          </a:p>
          <a:p>
            <a:r>
              <a:rPr lang="en-US" i="0" baseline="0" dirty="0"/>
              <a:t>No mangling necessary!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45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Async still an invasion?</a:t>
            </a:r>
            <a:r>
              <a:rPr lang="en-US" baseline="0" dirty="0"/>
              <a:t> Or is it more of a revolution now?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95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are available</a:t>
            </a:r>
            <a:r>
              <a:rPr lang="en-US" baseline="0" dirty="0"/>
              <a:t> at StephenCleary.com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2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54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6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C#, just replace </a:t>
            </a:r>
            <a:r>
              <a:rPr lang="en-US"/>
              <a:t>“Future” with “Task”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async keyword can only be applied to a method.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Details of the transformation are</a:t>
            </a:r>
            <a:r>
              <a:rPr lang="en-US" baseline="0" dirty="0"/>
              <a:t> not important; just be aware that there is a transformation going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65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“Await” is like a unary operator; it takes a single argument (like a cast).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argument</a:t>
            </a:r>
            <a:r>
              <a:rPr lang="en-US" baseline="0" dirty="0"/>
              <a:t> is an “</a:t>
            </a:r>
            <a:r>
              <a:rPr lang="en-US" baseline="0" dirty="0" err="1"/>
              <a:t>awaitable</a:t>
            </a:r>
            <a:r>
              <a:rPr lang="en-US" baseline="0" dirty="0"/>
              <a:t>”. I won’t get into the specifics, but an “</a:t>
            </a:r>
            <a:r>
              <a:rPr lang="en-US" baseline="0" dirty="0" err="1"/>
              <a:t>awaitable</a:t>
            </a:r>
            <a:r>
              <a:rPr lang="en-US" baseline="0" dirty="0"/>
              <a:t>” is a type that matches a certain pattern (similar to how </a:t>
            </a:r>
            <a:r>
              <a:rPr lang="en-US" baseline="0" dirty="0" err="1"/>
              <a:t>foreach</a:t>
            </a:r>
            <a:r>
              <a:rPr lang="en-US" baseline="0" dirty="0"/>
              <a:t> works).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“</a:t>
            </a:r>
            <a:r>
              <a:rPr lang="en-US" dirty="0" err="1"/>
              <a:t>awaitable</a:t>
            </a:r>
            <a:r>
              <a:rPr lang="en-US" dirty="0"/>
              <a:t>” represents</a:t>
            </a:r>
            <a:r>
              <a:rPr lang="en-US" baseline="0" dirty="0"/>
              <a:t> an asynchronous operation. In this talk, all our “</a:t>
            </a:r>
            <a:r>
              <a:rPr lang="en-US" baseline="0" dirty="0" err="1"/>
              <a:t>awaitables</a:t>
            </a:r>
            <a:r>
              <a:rPr lang="en-US" baseline="0" dirty="0"/>
              <a:t>” are Task objects.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Technically, you don’t “await” a method; you call the method and then “await” the Task it returns. But “await a method” and “</a:t>
            </a:r>
            <a:r>
              <a:rPr lang="en-US" baseline="0" dirty="0" err="1"/>
              <a:t>awaitable</a:t>
            </a:r>
            <a:r>
              <a:rPr lang="en-US" baseline="0" dirty="0"/>
              <a:t> method” are common phrases.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- Another method can await the task returned from </a:t>
            </a:r>
            <a:r>
              <a:rPr lang="en-US" baseline="0" dirty="0" err="1"/>
              <a:t>DoNothingAsync</a:t>
            </a:r>
            <a:r>
              <a:rPr lang="en-US" baseline="0" dirty="0"/>
              <a:t>, not b/c the method is </a:t>
            </a:r>
            <a:r>
              <a:rPr lang="en-US" baseline="0" dirty="0" err="1"/>
              <a:t>async</a:t>
            </a:r>
            <a:r>
              <a:rPr lang="en-US" baseline="0" dirty="0"/>
              <a:t>, but b/c it returns a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Async</a:t>
            </a:r>
            <a:r>
              <a:rPr lang="en-US" baseline="0" dirty="0"/>
              <a:t> methods start synchronously; so this method will (synchronously) call </a:t>
            </a:r>
            <a:r>
              <a:rPr lang="en-US" baseline="0" dirty="0" err="1"/>
              <a:t>Task.Delay</a:t>
            </a:r>
            <a:r>
              <a:rPr lang="en-US" baseline="0" dirty="0"/>
              <a:t> and </a:t>
            </a:r>
            <a:r>
              <a:rPr lang="en-US" i="1" baseline="0" dirty="0"/>
              <a:t>then</a:t>
            </a:r>
            <a:r>
              <a:rPr lang="en-US" baseline="0" dirty="0"/>
              <a:t> await.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Await is where things can start to get asynchronous.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5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543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43758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8227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184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174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5468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367634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836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4797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676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4364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6"/>
            <a:ext cx="9860611" cy="268963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9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5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7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512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232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1607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107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820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91391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0756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48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4"/>
            <a:ext cx="9860611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262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7877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91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379545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64928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93766948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63778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86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28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9103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2119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17828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6813680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00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487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4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7011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60661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51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352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81114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705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2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  <p:sldLayoutId id="2147483707" r:id="rId11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knightlab.com/libs/timeline3/latest/embed/index.html?source=1-6bt60ErwVnya_Zt_O0lKgKuoNIMWb8exEEK99nb5lY&amp;font=Default&amp;lang=en&amp;initial_zoom=1&amp;height=80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Everywhere!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9AB76-B5E4-4511-AFE1-F9E827D39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a.k.a. “The Async Invasion”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468368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5245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keyword: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Enables the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keyword for that 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Transforms the method into a state machine, similar to the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keyword.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That’s it!</a:t>
            </a:r>
          </a:p>
        </p:txBody>
      </p:sp>
    </p:spTree>
    <p:extLst>
      <p:ext uri="{BB962C8B-B14F-4D97-AF65-F5344CB8AC3E}">
        <p14:creationId xmlns:p14="http://schemas.microsoft.com/office/powerpoint/2010/main" val="37960249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468368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958361"/>
            <a:ext cx="11653522" cy="17280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Takes a single argument.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Future/Promise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620216" y="2958023"/>
            <a:ext cx="6571784" cy="2142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delay =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delay;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19544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468368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24249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/>
              <a:t> behavior: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Promise/Future is not complete, continues asynchronously: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i="1" dirty="0"/>
              <a:t>Pauses</a:t>
            </a:r>
            <a:r>
              <a:rPr lang="en-US" dirty="0"/>
              <a:t> the method and registers it with the promise/future.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Then </a:t>
            </a:r>
            <a:r>
              <a:rPr lang="en-US" i="1" dirty="0"/>
              <a:t>returns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17571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468368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DoNothingAsync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the Real World, we would actually do something...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.Delay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(100);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3665690"/>
            <a:ext cx="11653522" cy="118038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Pausing and Resuming (when awaiting tasks)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Where to resume? UI, thread pool, etc.</a:t>
            </a:r>
          </a:p>
        </p:txBody>
      </p:sp>
    </p:spTree>
    <p:extLst>
      <p:ext uri="{BB962C8B-B14F-4D97-AF65-F5344CB8AC3E}">
        <p14:creationId xmlns:p14="http://schemas.microsoft.com/office/powerpoint/2010/main" val="34425091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239" y="1197322"/>
            <a:ext cx="11653522" cy="489159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The async keyword creates (and returns) a Future for you.</a:t>
            </a:r>
          </a:p>
          <a:p>
            <a:endParaRPr lang="en-US" dirty="0"/>
          </a:p>
          <a:p>
            <a:r>
              <a:rPr lang="en-US" dirty="0"/>
              <a:t>What the Future means: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Represents the execution of the method.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When the method completes, the future is completed.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the result of the method (including exceptions).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Return statements complete the future (returned value becomes the future’s result).</a:t>
            </a:r>
          </a:p>
          <a:p>
            <a:pPr marL="796926" lvl="1" indent="-457200">
              <a:buFont typeface="Arial" panose="020B0604020202020204" pitchFamily="34" charset="0"/>
              <a:buChar char="•"/>
            </a:pPr>
            <a:r>
              <a:rPr lang="en-US" dirty="0"/>
              <a:t>Exceptions fault the future (captured and placed on the future). </a:t>
            </a:r>
          </a:p>
        </p:txBody>
      </p:sp>
    </p:spTree>
    <p:extLst>
      <p:ext uri="{BB962C8B-B14F-4D97-AF65-F5344CB8AC3E}">
        <p14:creationId xmlns:p14="http://schemas.microsoft.com/office/powerpoint/2010/main" val="12514383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32063261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Async 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926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Async </a:t>
            </a:r>
            <a:r>
              <a:rPr lang="en-US" strike="sngStrike" dirty="0"/>
              <a:t>Revolution </a:t>
            </a:r>
            <a:r>
              <a:rPr lang="en-US" dirty="0"/>
              <a:t>Invasion?</a:t>
            </a:r>
          </a:p>
        </p:txBody>
      </p:sp>
    </p:spTree>
    <p:extLst>
      <p:ext uri="{BB962C8B-B14F-4D97-AF65-F5344CB8AC3E}">
        <p14:creationId xmlns:p14="http://schemas.microsoft.com/office/powerpoint/2010/main" val="13553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Invasion Timeline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63017" y="4104940"/>
            <a:ext cx="5865965" cy="185589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Next: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C++ (n4680 Coroutines) – C++20?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Kotlin (experimental coroutines in 1.1)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Rust (nightly since 2017-08)</a:t>
            </a:r>
          </a:p>
        </p:txBody>
      </p:sp>
      <p:sp>
        <p:nvSpPr>
          <p:cNvPr id="45" name="TextBox 44">
            <a:hlinkClick r:id="rId3"/>
            <a:extLst>
              <a:ext uri="{FF2B5EF4-FFF2-40B4-BE49-F238E27FC236}">
                <a16:creationId xmlns:a16="http://schemas.microsoft.com/office/drawing/2014/main" id="{1DEA6359-55AA-40C2-8425-3999A90177AC}"/>
              </a:ext>
            </a:extLst>
          </p:cNvPr>
          <p:cNvSpPr txBox="1"/>
          <p:nvPr/>
        </p:nvSpPr>
        <p:spPr>
          <a:xfrm>
            <a:off x="4858759" y="2601290"/>
            <a:ext cx="2090957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4820899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over the world! (TIOBE)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41215-BCC7-4BFE-B7F3-C7AEC3AC9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36" y="1189178"/>
            <a:ext cx="7016127" cy="50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168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A42A7-0649-442F-A6F3-BB1FA106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D12D1-831E-4E63-B387-81C433AF0A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28871-1748-4F60-BD6B-814AD0A93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over the world! (PYPL)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D1D0A-20E3-4DDC-9DFA-6A67F6A00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36" y="1198123"/>
            <a:ext cx="7016127" cy="507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319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8" y="0"/>
            <a:ext cx="10402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479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“Asynchrony”?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Threads!</a:t>
            </a:r>
          </a:p>
          <a:p>
            <a:endParaRPr lang="en-US"/>
          </a:p>
          <a:p>
            <a:r>
              <a:rPr lang="en-US"/>
              <a:t>Multitasking…</a:t>
            </a:r>
          </a:p>
          <a:p>
            <a:r>
              <a:rPr lang="en-US"/>
              <a:t>Parallel processing…</a:t>
            </a:r>
          </a:p>
          <a:p>
            <a:endParaRPr lang="en-US"/>
          </a:p>
          <a:p>
            <a:r>
              <a:rPr lang="en-US"/>
              <a:t>Asynchrony?</a:t>
            </a:r>
          </a:p>
          <a:p>
            <a:r>
              <a:rPr lang="en-US"/>
              <a:t>Concurrency?</a:t>
            </a:r>
          </a:p>
          <a:p>
            <a:r>
              <a:rPr lang="en-US"/>
              <a:t>Reactive?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3235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Concurrent Universe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1836578" y="1268964"/>
            <a:ext cx="8518849" cy="4993934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1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36314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" name="Oval 4"/>
          <p:cNvSpPr/>
          <p:nvPr/>
        </p:nvSpPr>
        <p:spPr>
          <a:xfrm>
            <a:off x="6805001" y="2978800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Multithreaded</a:t>
            </a:r>
          </a:p>
        </p:txBody>
      </p:sp>
      <p:sp>
        <p:nvSpPr>
          <p:cNvPr id="21" name="Oval 20"/>
          <p:cNvSpPr/>
          <p:nvPr/>
        </p:nvSpPr>
        <p:spPr>
          <a:xfrm>
            <a:off x="2667226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2" name="Oval 4"/>
          <p:cNvSpPr/>
          <p:nvPr/>
        </p:nvSpPr>
        <p:spPr>
          <a:xfrm>
            <a:off x="3135914" y="2978797"/>
            <a:ext cx="2263024" cy="226302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Reactive</a:t>
            </a:r>
            <a:br>
              <a:rPr lang="en-US" sz="1700" dirty="0">
                <a:solidFill>
                  <a:schemeClr val="bg2"/>
                </a:solidFill>
              </a:rPr>
            </a:br>
            <a:r>
              <a:rPr lang="en-US" sz="1700" dirty="0">
                <a:solidFill>
                  <a:schemeClr val="bg2"/>
                </a:solidFill>
              </a:rPr>
              <a:t>(Event-Driven)</a:t>
            </a:r>
          </a:p>
        </p:txBody>
      </p:sp>
      <p:sp>
        <p:nvSpPr>
          <p:cNvPr id="23" name="Oval 22"/>
          <p:cNvSpPr/>
          <p:nvPr/>
        </p:nvSpPr>
        <p:spPr>
          <a:xfrm>
            <a:off x="2895572" y="3809349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4" name="Oval 4"/>
          <p:cNvSpPr/>
          <p:nvPr/>
        </p:nvSpPr>
        <p:spPr>
          <a:xfrm>
            <a:off x="3357195" y="4121375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Asynchronous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564914" y="3809348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8" name="Oval 4"/>
          <p:cNvSpPr/>
          <p:nvPr/>
        </p:nvSpPr>
        <p:spPr>
          <a:xfrm>
            <a:off x="7026537" y="4121374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Parallel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32" name="Oval 4"/>
          <p:cNvSpPr/>
          <p:nvPr/>
        </p:nvSpPr>
        <p:spPr>
          <a:xfrm>
            <a:off x="4975946" y="1544027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solidFill>
                  <a:schemeClr val="bg2"/>
                </a:solidFill>
              </a:rPr>
              <a:t>Concurrent</a:t>
            </a:r>
          </a:p>
        </p:txBody>
      </p:sp>
    </p:spTree>
    <p:extLst>
      <p:ext uri="{BB962C8B-B14F-4D97-AF65-F5344CB8AC3E}">
        <p14:creationId xmlns:p14="http://schemas.microsoft.com/office/powerpoint/2010/main" val="191528683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3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769237"/>
          </a:xfrm>
        </p:spPr>
        <p:txBody>
          <a:bodyPr/>
          <a:lstStyle/>
          <a:p>
            <a:pPr lvl="0"/>
            <a:r>
              <a:rPr lang="en-US" dirty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2000" dirty="0"/>
              <a:t>But </a:t>
            </a:r>
            <a:r>
              <a:rPr lang="en-US" sz="2000" dirty="0" err="1"/>
              <a:t>Emacs</a:t>
            </a:r>
            <a:r>
              <a:rPr lang="en-US" sz="2000" dirty="0"/>
              <a:t> is better than vim.</a:t>
            </a:r>
          </a:p>
        </p:txBody>
      </p:sp>
    </p:spTree>
    <p:extLst>
      <p:ext uri="{BB962C8B-B14F-4D97-AF65-F5344CB8AC3E}">
        <p14:creationId xmlns:p14="http://schemas.microsoft.com/office/powerpoint/2010/main" val="26071605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769237"/>
          </a:xfrm>
        </p:spPr>
        <p:txBody>
          <a:bodyPr/>
          <a:lstStyle/>
          <a:p>
            <a:pPr lvl="0"/>
            <a:r>
              <a:rPr lang="en-US" dirty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2000" dirty="0"/>
              <a:t>But </a:t>
            </a:r>
            <a:r>
              <a:rPr lang="en-US" sz="2000" dirty="0" err="1"/>
              <a:t>Emacs</a:t>
            </a:r>
            <a:r>
              <a:rPr lang="en-US" sz="2000" dirty="0"/>
              <a:t> is better than vim.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33600"/>
            <a:ext cx="4762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(Nonblocking)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638892" y="3064154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00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00676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17816" y="1697002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17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17816" y="3871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22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OVERLAPPED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22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407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ISR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407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4711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9464172" y="2253524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9464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101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4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3101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44487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6353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97285" y="5118524"/>
            <a:ext cx="25810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Complete.</a:t>
            </a:r>
          </a:p>
        </p:txBody>
      </p:sp>
    </p:spTree>
    <p:extLst>
      <p:ext uri="{BB962C8B-B14F-4D97-AF65-F5344CB8AC3E}">
        <p14:creationId xmlns:p14="http://schemas.microsoft.com/office/powerpoint/2010/main" val="3451748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(Blocking)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638892" y="3064154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00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00676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17816" y="1697002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17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17816" y="3871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22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Thread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22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407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ISR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407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9464172" y="2253524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9464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4711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3101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44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3101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44487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6353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97284" y="5118524"/>
            <a:ext cx="384105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Complete/Running.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6365389" y="5792495"/>
            <a:ext cx="243476" cy="243476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08866" y="5600301"/>
            <a:ext cx="23289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Blocked.</a:t>
            </a:r>
          </a:p>
        </p:txBody>
      </p:sp>
    </p:spTree>
    <p:extLst>
      <p:ext uri="{BB962C8B-B14F-4D97-AF65-F5344CB8AC3E}">
        <p14:creationId xmlns:p14="http://schemas.microsoft.com/office/powerpoint/2010/main" val="318048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9" y="4769939"/>
            <a:ext cx="3435985" cy="13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Mind: Blown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r>
              <a:rPr lang="en-US" dirty="0"/>
              <a:t>How we think about I/O: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8600" y="1838207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5" name="Rectangle 4"/>
          <p:cNvSpPr/>
          <p:nvPr/>
        </p:nvSpPr>
        <p:spPr>
          <a:xfrm>
            <a:off x="4038600" y="2676407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4713515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5949043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7184571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725929" y="3657496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it actually works: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38600" y="4298379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38600" y="5136579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24" name="Down Arrow 23"/>
          <p:cNvSpPr/>
          <p:nvPr/>
        </p:nvSpPr>
        <p:spPr bwMode="auto">
          <a:xfrm>
            <a:off x="4713515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5949043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7184571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568305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Mind: Blown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r>
              <a:rPr lang="en-US" dirty="0"/>
              <a:t>How we think about I/O: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8600" y="1838207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5" name="Rectangle 4"/>
          <p:cNvSpPr/>
          <p:nvPr/>
        </p:nvSpPr>
        <p:spPr>
          <a:xfrm>
            <a:off x="4038600" y="2676407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4713515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5949043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7184571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725929" y="3657496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it actually works: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38600" y="4298379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38600" y="5136579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</a:p>
        </p:txBody>
      </p:sp>
      <p:sp>
        <p:nvSpPr>
          <p:cNvPr id="24" name="Down Arrow 23"/>
          <p:cNvSpPr/>
          <p:nvPr/>
        </p:nvSpPr>
        <p:spPr bwMode="auto">
          <a:xfrm>
            <a:off x="4713515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5949043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7184571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28" y="2761507"/>
            <a:ext cx="26384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Asynchrony, What Is It Good For?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5930" y="4789715"/>
            <a:ext cx="3305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Absolutely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somethin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’!</a:t>
            </a:r>
          </a:p>
        </p:txBody>
      </p:sp>
    </p:spTree>
    <p:extLst>
      <p:ext uri="{BB962C8B-B14F-4D97-AF65-F5344CB8AC3E}">
        <p14:creationId xmlns:p14="http://schemas.microsoft.com/office/powerpoint/2010/main" val="323537320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Bringin’ It Home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What’s “asynchrony”, again?</a:t>
            </a:r>
          </a:p>
          <a:p>
            <a:pPr lvl="1"/>
            <a:r>
              <a:rPr lang="en-US"/>
              <a:t>Concurrency (doing more than one thing) without threads.</a:t>
            </a:r>
          </a:p>
          <a:p>
            <a:pPr lvl="1"/>
            <a:endParaRPr lang="en-US"/>
          </a:p>
          <a:p>
            <a:r>
              <a:rPr lang="en-US"/>
              <a:t>Where is asynchrony useful?</a:t>
            </a:r>
          </a:p>
          <a:p>
            <a:pPr lvl="1"/>
            <a:r>
              <a:rPr lang="en-US"/>
              <a:t>Any concurrency that doesn’t involve CPU code (e.g., I/O).</a:t>
            </a:r>
          </a:p>
          <a:p>
            <a:pPr lvl="1"/>
            <a:endParaRPr lang="en-US"/>
          </a:p>
          <a:p>
            <a:r>
              <a:rPr lang="en-US"/>
              <a:t>Why has asynchrony been ignored?</a:t>
            </a:r>
          </a:p>
          <a:p>
            <a:pPr lvl="1"/>
            <a:r>
              <a:rPr lang="en-US"/>
              <a:t>Because it’s complex; synchronous code is much easier.</a:t>
            </a:r>
          </a:p>
          <a:p>
            <a:pPr lvl="1"/>
            <a:endParaRPr lang="en-US"/>
          </a:p>
          <a:p>
            <a:r>
              <a:rPr lang="en-US"/>
              <a:t>What’s the big deal about async?</a:t>
            </a:r>
          </a:p>
          <a:p>
            <a:pPr lvl="1"/>
            <a:r>
              <a:rPr lang="en-US"/>
              <a:t>Async/await make asynchrony as easy as synchronous code! (almost)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3710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Keepin</a:t>
            </a:r>
            <a:r>
              <a:rPr lang="en-US" dirty="0"/>
              <a:t>’ It Real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/>
              <a:t>Real-world benefits from asynchrony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557013"/>
              </p:ext>
            </p:extLst>
          </p:nvPr>
        </p:nvGraphicFramePr>
        <p:xfrm>
          <a:off x="2098221" y="2069546"/>
          <a:ext cx="7995558" cy="4001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7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0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43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Primary benefit: </a:t>
                      </a:r>
                      <a:r>
                        <a:rPr lang="en-US" sz="2400" i="1" dirty="0"/>
                        <a:t>Responsiveness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Primary benefit: </a:t>
                      </a:r>
                      <a:r>
                        <a:rPr lang="en-US" sz="2400" i="1" dirty="0"/>
                        <a:t>Scalability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9805">
                <a:tc>
                  <a:txBody>
                    <a:bodyPr/>
                    <a:lstStyle/>
                    <a:p>
                      <a:r>
                        <a:rPr lang="en-US" sz="2400" dirty="0"/>
                        <a:t>Keep UI thread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Minimize threads used to</a:t>
                      </a:r>
                      <a:r>
                        <a:rPr lang="en-US" sz="2400" baseline="0" dirty="0"/>
                        <a:t> serve requests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043">
                <a:tc>
                  <a:txBody>
                    <a:bodyPr/>
                    <a:lstStyle/>
                    <a:p>
                      <a:r>
                        <a:rPr lang="en-US" sz="2400" dirty="0"/>
                        <a:t>Better 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10x-100x scalability</a:t>
                      </a:r>
                      <a:r>
                        <a:rPr lang="en-US" sz="2400" baseline="0" dirty="0"/>
                        <a:t> (same box)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9805">
                <a:tc>
                  <a:txBody>
                    <a:bodyPr/>
                    <a:lstStyle/>
                    <a:p>
                      <a:r>
                        <a:rPr lang="en-US" sz="2400" dirty="0"/>
                        <a:t>Required</a:t>
                      </a:r>
                      <a:r>
                        <a:rPr lang="en-US" sz="2400" baseline="0" dirty="0"/>
                        <a:t> by many app stores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Faster</a:t>
                      </a:r>
                      <a:r>
                        <a:rPr lang="en-US" sz="2400" baseline="0" dirty="0"/>
                        <a:t> response to bursting traffic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10950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Kickin</a:t>
            </a:r>
            <a:r>
              <a:rPr lang="en-US" dirty="0"/>
              <a:t>’ It Old School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/>
              <a:t>The way it used to be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8628" y="1970313"/>
            <a:ext cx="167571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Client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(Desktop)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1446" y="1970313"/>
            <a:ext cx="2282484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Server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(On-Premises)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46" y="2930575"/>
            <a:ext cx="2282484" cy="171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98" y="2930576"/>
            <a:ext cx="2878173" cy="2641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88" y="4642439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938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Diggin</a:t>
            </a:r>
            <a:r>
              <a:rPr lang="en-US" dirty="0"/>
              <a:t>’ That Hip Asynchrony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/>
              <a:t>The way of the future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4356" y="1970313"/>
            <a:ext cx="1504258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Client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(Mobile)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3496" y="1970313"/>
            <a:ext cx="135838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Server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(Cloud)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53" y="2930575"/>
            <a:ext cx="2921377" cy="199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41" y="2930575"/>
            <a:ext cx="2176079" cy="176116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923761" y="4691743"/>
            <a:ext cx="1957853" cy="897754"/>
            <a:chOff x="5293040" y="4691742"/>
            <a:chExt cx="1957853" cy="8977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040" y="4691743"/>
              <a:ext cx="897753" cy="89775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39" y="4691743"/>
              <a:ext cx="897753" cy="89775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140" y="4691742"/>
              <a:ext cx="897753" cy="89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252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Ain’t All Fly, Tho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208210"/>
            <a:ext cx="11653523" cy="3918637"/>
          </a:xfrm>
        </p:spPr>
        <p:txBody>
          <a:bodyPr/>
          <a:lstStyle/>
          <a:p>
            <a:r>
              <a:rPr lang="en-US" dirty="0"/>
              <a:t>The problem with asynchrony: it’s hard!</a:t>
            </a:r>
          </a:p>
          <a:p>
            <a:endParaRPr lang="en-US" dirty="0"/>
          </a:p>
          <a:p>
            <a:r>
              <a:rPr lang="en-US" dirty="0"/>
              <a:t>Hard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Reason about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and maintain the code!</a:t>
            </a:r>
          </a:p>
        </p:txBody>
      </p:sp>
    </p:spTree>
    <p:extLst>
      <p:ext uri="{BB962C8B-B14F-4D97-AF65-F5344CB8AC3E}">
        <p14:creationId xmlns:p14="http://schemas.microsoft.com/office/powerpoint/2010/main" val="322197183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 is Dyno-Mite!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366708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Note</a:t>
            </a:r>
            <a:r>
              <a:rPr lang="en-US" dirty="0"/>
              <a:t>: functional languages (with macros) do not need async/await as a language feature.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1901" y="1987127"/>
            <a:ext cx="4980213" cy="1458861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</a:t>
            </a:r>
            <a: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entire purpose</a:t>
            </a:r>
            <a:b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 async/await</a:t>
            </a:r>
            <a:b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 to make asynchrony easier.</a:t>
            </a:r>
          </a:p>
        </p:txBody>
      </p:sp>
    </p:spTree>
    <p:extLst>
      <p:ext uri="{BB962C8B-B14F-4D97-AF65-F5344CB8AC3E}">
        <p14:creationId xmlns:p14="http://schemas.microsoft.com/office/powerpoint/2010/main" val="371245601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Asynchrony is concurrency without threads.</a:t>
            </a:r>
          </a:p>
          <a:p>
            <a:pPr lvl="1"/>
            <a:r>
              <a:rPr lang="en-US"/>
              <a:t>Truly without threads. Not even OS or driver threads.</a:t>
            </a:r>
          </a:p>
          <a:p>
            <a:r>
              <a:rPr lang="en-US"/>
              <a:t>Benefits of asynchrony:</a:t>
            </a:r>
          </a:p>
          <a:p>
            <a:pPr lvl="1"/>
            <a:r>
              <a:rPr lang="en-US"/>
              <a:t>Responsiveness for clients (especially mobile).</a:t>
            </a:r>
          </a:p>
          <a:p>
            <a:pPr lvl="1"/>
            <a:r>
              <a:rPr lang="en-US"/>
              <a:t>Scalability for servers (especially cloud).</a:t>
            </a:r>
          </a:p>
          <a:p>
            <a:r>
              <a:rPr lang="en-US"/>
              <a:t>But asynchrony is hard.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US"/>
          </a:p>
          <a:p>
            <a:r>
              <a:rPr lang="en-US"/>
              <a:t>Languages are adopting async to make asynchrony easier.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01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 as a Language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7477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Fortune Cookie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0798" y="1621455"/>
            <a:ext cx="6117770" cy="1071062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understand present,</a:t>
            </a:r>
            <a:b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One must first understand past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13" y="3124796"/>
            <a:ext cx="4436340" cy="26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9968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Archaeology of Asynchrony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9746637"/>
              </p:ext>
            </p:extLst>
          </p:nvPr>
        </p:nvGraphicFramePr>
        <p:xfrm>
          <a:off x="1709058" y="1886858"/>
          <a:ext cx="8740141" cy="382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Up Arrow 4"/>
          <p:cNvSpPr/>
          <p:nvPr/>
        </p:nvSpPr>
        <p:spPr bwMode="auto">
          <a:xfrm>
            <a:off x="9144001" y="2120900"/>
            <a:ext cx="1109255" cy="3360056"/>
          </a:xfrm>
          <a:prstGeom prst="up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34667454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Secret Sauce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4"/>
            <a:ext cx="12192000" cy="3370987"/>
          </a:xfrm>
        </p:spPr>
        <p:txBody>
          <a:bodyPr/>
          <a:lstStyle/>
          <a:p>
            <a:endParaRPr lang="en-US" dirty="0"/>
          </a:p>
          <a:p>
            <a:pPr algn="ctr"/>
            <a:r>
              <a:rPr lang="en-US" i="1" dirty="0"/>
              <a:t>Company Confidential</a:t>
            </a:r>
          </a:p>
          <a:p>
            <a:endParaRPr lang="en-US" dirty="0"/>
          </a:p>
          <a:p>
            <a:r>
              <a:rPr lang="en-US" dirty="0"/>
              <a:t>Our application will: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Download a string from </a:t>
            </a:r>
            <a:r>
              <a:rPr lang="en-US" dirty="0" err="1"/>
              <a:t>teh</a:t>
            </a:r>
            <a:r>
              <a:rPr lang="en-US" dirty="0"/>
              <a:t> internets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Save it to a database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23406" y="3908503"/>
            <a:ext cx="1817914" cy="10887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23406" y="4472029"/>
            <a:ext cx="874528" cy="253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77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string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464648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17358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void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event&lt;string&gt; </a:t>
            </a:r>
            <a:r>
              <a:rPr lang="en-US" sz="2400" dirty="0" err="1">
                <a:latin typeface="Consolas" panose="020B0609020204030204" pitchFamily="49" charset="0"/>
              </a:rPr>
              <a:t>DownloadCompleted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event&lt;void&gt; </a:t>
            </a:r>
            <a:r>
              <a:rPr lang="en-US" sz="2400" dirty="0" err="1">
                <a:latin typeface="Consolas" panose="020B0609020204030204" pitchFamily="49" charset="0"/>
              </a:rPr>
              <a:t>SaveCompleted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162373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1189178"/>
            <a:ext cx="8740142" cy="561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event&lt;void&gt;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DownloadCompleted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SaveCompleted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20309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Have to read code backwards.</a:t>
            </a:r>
          </a:p>
          <a:p>
            <a:endParaRPr lang="en-US"/>
          </a:p>
          <a:p>
            <a:r>
              <a:rPr lang="en-US"/>
              <a:t>Manual error handling.</a:t>
            </a:r>
          </a:p>
          <a:p>
            <a:endParaRPr lang="en-US"/>
          </a:p>
          <a:p>
            <a:r>
              <a:rPr lang="en-US"/>
              <a:t>Deep nesting.</a:t>
            </a:r>
          </a:p>
          <a:p>
            <a:endParaRPr lang="en-US"/>
          </a:p>
          <a:p>
            <a:r>
              <a:rPr lang="en-US"/>
              <a:t>Non-trivial logic (loops, joins) require manual state machines.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966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/ CPS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void Download(callback&lt;string&gt;);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Save(string, callback&lt;void&gt;);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4699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(callback&lt;void&gt; callback)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callback(error =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callback(error =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825853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Callbacks / CPS: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466287"/>
          </a:xfrm>
        </p:spPr>
        <p:txBody>
          <a:bodyPr/>
          <a:lstStyle/>
          <a:p>
            <a:endParaRPr lang="en-US" dirty="0"/>
          </a:p>
          <a:p>
            <a:r>
              <a:rPr lang="en-US" strike="sngStrike" dirty="0"/>
              <a:t>Have to read code backwards.</a:t>
            </a:r>
          </a:p>
          <a:p>
            <a:endParaRPr lang="en-US" dirty="0"/>
          </a:p>
          <a:p>
            <a:r>
              <a:rPr lang="en-US" dirty="0"/>
              <a:t>Manual error handling.</a:t>
            </a:r>
          </a:p>
          <a:p>
            <a:endParaRPr lang="en-US" dirty="0"/>
          </a:p>
          <a:p>
            <a:r>
              <a:rPr lang="en-US" dirty="0"/>
              <a:t>Deep nesting.</a:t>
            </a:r>
          </a:p>
          <a:p>
            <a:endParaRPr lang="en-US" dirty="0"/>
          </a:p>
          <a:p>
            <a:r>
              <a:rPr lang="en-US" dirty="0"/>
              <a:t>Non-trivial logic (loops, joins) require manual state machines.</a:t>
            </a:r>
          </a:p>
        </p:txBody>
      </p:sp>
    </p:spTree>
    <p:extLst>
      <p:ext uri="{BB962C8B-B14F-4D97-AF65-F5344CB8AC3E}">
        <p14:creationId xmlns:p14="http://schemas.microsoft.com/office/powerpoint/2010/main" val="21927387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543300"/>
            <a:ext cx="6629400" cy="331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28" y="0"/>
            <a:ext cx="6616147" cy="32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2"/>
            <a:ext cx="11151917" cy="50229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“Future” represents a future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Futures complete exactly once, either with a value or with an error.</a:t>
            </a:r>
            <a:br>
              <a:rPr lang="en-US" dirty="0"/>
            </a:br>
            <a:r>
              <a:rPr lang="en-US" dirty="0"/>
              <a:t>Futures support continuations.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Futures are object representations of asynchronous operations.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Futures are monads.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17443" y="5257040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>
                <a:solidFill>
                  <a:srgbClr val="00B050"/>
                </a:solidFill>
                <a:latin typeface="Consolas" panose="020B0609020204030204" pitchFamily="49" charset="0"/>
              </a:rPr>
              <a:t>Task&lt;T&gt;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17442" y="5834742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>
                <a:solidFill>
                  <a:srgbClr val="00B050"/>
                </a:solidFill>
                <a:latin typeface="Consolas" panose="020B0609020204030204" pitchFamily="49" charset="0"/>
              </a:rPr>
              <a:t>Promise</a:t>
            </a:r>
          </a:p>
        </p:txBody>
      </p:sp>
    </p:spTree>
    <p:extLst>
      <p:ext uri="{BB962C8B-B14F-4D97-AF65-F5344CB8AC3E}">
        <p14:creationId xmlns:p14="http://schemas.microsoft.com/office/powerpoint/2010/main" val="246222287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2"/>
            <a:ext cx="11151917" cy="28130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“Future” can be anything…</a:t>
            </a:r>
          </a:p>
          <a:p>
            <a:pPr lvl="1"/>
            <a:r>
              <a:rPr lang="en-US" dirty="0"/>
              <a:t>File download</a:t>
            </a:r>
          </a:p>
          <a:p>
            <a:pPr lvl="1"/>
            <a:r>
              <a:rPr lang="en-US" dirty="0"/>
              <a:t>Database write</a:t>
            </a:r>
          </a:p>
          <a:p>
            <a:pPr lvl="1"/>
            <a:r>
              <a:rPr lang="en-US" dirty="0"/>
              <a:t>Timeout</a:t>
            </a:r>
          </a:p>
          <a:p>
            <a:pPr lvl="1"/>
            <a:r>
              <a:rPr lang="en-US" dirty="0"/>
              <a:t>“Join” of other futures</a:t>
            </a:r>
          </a:p>
          <a:p>
            <a:pPr lvl="1"/>
            <a:r>
              <a:rPr lang="en-US" dirty="0"/>
              <a:t>Mutual exclusion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70" y="2329544"/>
            <a:ext cx="4853173" cy="33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855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09252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417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.then(() =&gt; { return Log("done!");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14490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Futures: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3"/>
            <a:ext cx="12192000" cy="5362430"/>
          </a:xfrm>
        </p:spPr>
        <p:txBody>
          <a:bodyPr/>
          <a:lstStyle/>
          <a:p>
            <a:endParaRPr lang="en-US" dirty="0"/>
          </a:p>
          <a:p>
            <a:r>
              <a:rPr lang="en-US" strike="sngStrike" dirty="0"/>
              <a:t>Have to read code backwards.</a:t>
            </a:r>
          </a:p>
          <a:p>
            <a:endParaRPr lang="en-US" dirty="0"/>
          </a:p>
          <a:p>
            <a:r>
              <a:rPr lang="en-US" strike="sngStrike" dirty="0"/>
              <a:t>Manual error handling.</a:t>
            </a:r>
          </a:p>
          <a:p>
            <a:endParaRPr lang="en-US" dirty="0"/>
          </a:p>
          <a:p>
            <a:r>
              <a:rPr lang="en-US" strike="sngStrike" dirty="0"/>
              <a:t>Deep</a:t>
            </a:r>
            <a:r>
              <a:rPr lang="en-US" dirty="0"/>
              <a:t> Shallow nesting.</a:t>
            </a:r>
          </a:p>
          <a:p>
            <a:endParaRPr lang="en-US" dirty="0"/>
          </a:p>
          <a:p>
            <a:r>
              <a:rPr lang="en-US" dirty="0"/>
              <a:t>Non-trivial logic (loops, joins) require </a:t>
            </a:r>
            <a:r>
              <a:rPr lang="en-US" strike="sngStrike" dirty="0"/>
              <a:t>manual state machines</a:t>
            </a:r>
            <a:r>
              <a:rPr lang="en-US" dirty="0"/>
              <a:t> multiple methods with spread-out semantics.</a:t>
            </a:r>
          </a:p>
        </p:txBody>
      </p:sp>
    </p:spTree>
    <p:extLst>
      <p:ext uri="{BB962C8B-B14F-4D97-AF65-F5344CB8AC3E}">
        <p14:creationId xmlns:p14="http://schemas.microsoft.com/office/powerpoint/2010/main" val="71640302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await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await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4864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string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833647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Async: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4"/>
            <a:ext cx="12192000" cy="4914359"/>
          </a:xfrm>
        </p:spPr>
        <p:txBody>
          <a:bodyPr/>
          <a:lstStyle/>
          <a:p>
            <a:endParaRPr lang="en-US" dirty="0"/>
          </a:p>
          <a:p>
            <a:r>
              <a:rPr lang="en-US" strike="sngStrike" dirty="0"/>
              <a:t>Have to read code backwards.</a:t>
            </a:r>
          </a:p>
          <a:p>
            <a:endParaRPr lang="en-US" dirty="0"/>
          </a:p>
          <a:p>
            <a:r>
              <a:rPr lang="en-US" strike="sngStrike" dirty="0"/>
              <a:t>Manual error handling.</a:t>
            </a:r>
          </a:p>
          <a:p>
            <a:endParaRPr lang="en-US" dirty="0"/>
          </a:p>
          <a:p>
            <a:r>
              <a:rPr lang="en-US" strike="sngStrike" dirty="0"/>
              <a:t>Deep nesting.</a:t>
            </a:r>
          </a:p>
          <a:p>
            <a:endParaRPr lang="en-US" dirty="0"/>
          </a:p>
          <a:p>
            <a:r>
              <a:rPr lang="en-US" strike="sngStrike" dirty="0"/>
              <a:t>Non-trivial logic (loops, joins) require manual state machines.</a:t>
            </a:r>
          </a:p>
        </p:txBody>
      </p:sp>
    </p:spTree>
    <p:extLst>
      <p:ext uri="{BB962C8B-B14F-4D97-AF65-F5344CB8AC3E}">
        <p14:creationId xmlns:p14="http://schemas.microsoft.com/office/powerpoint/2010/main" val="4455044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Asynchrony is concurrency without threads.</a:t>
            </a:r>
          </a:p>
          <a:p>
            <a:pPr lvl="1"/>
            <a:r>
              <a:rPr lang="en-US"/>
              <a:t>Truly without threads. Not even OS or driver threads.</a:t>
            </a:r>
          </a:p>
          <a:p>
            <a:r>
              <a:rPr lang="en-US"/>
              <a:t>Benefits of asynchrony:</a:t>
            </a:r>
          </a:p>
          <a:p>
            <a:pPr lvl="1"/>
            <a:r>
              <a:rPr lang="en-US"/>
              <a:t>Responsiveness for clients (especially mobile).</a:t>
            </a:r>
          </a:p>
          <a:p>
            <a:pPr lvl="1"/>
            <a:r>
              <a:rPr lang="en-US"/>
              <a:t>Scalability for servers (especially cloud).</a:t>
            </a:r>
          </a:p>
          <a:p>
            <a:r>
              <a:rPr lang="en-US"/>
              <a:t>But asynchrony is hard. </a:t>
            </a:r>
            <a:r>
              <a:rPr lang="en-US">
                <a:sym typeface="Wingdings" panose="05000000000000000000" pitchFamily="2" charset="2"/>
              </a:rPr>
              <a:t></a:t>
            </a:r>
            <a:endParaRPr lang="en-US"/>
          </a:p>
          <a:p>
            <a:r>
              <a:rPr lang="en-US"/>
              <a:t>Languages are adopting async to make asynchrony easier.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Case You Just Woke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892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29" y="1103070"/>
            <a:ext cx="3129100" cy="3981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5930" y="3296644"/>
            <a:ext cx="2912785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forth and be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5786" y="5084852"/>
            <a:ext cx="3003707" cy="346249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900" dirty="0"/>
              <a:t>Image from </a:t>
            </a:r>
            <a:r>
              <a:rPr lang="en-US" sz="900" dirty="0" err="1"/>
              <a:t>Etsy</a:t>
            </a:r>
            <a:r>
              <a:rPr lang="en-US" sz="900" dirty="0"/>
              <a:t> user </a:t>
            </a:r>
            <a:r>
              <a:rPr lang="en-US" sz="900" dirty="0" err="1"/>
              <a:t>Rosewine</a:t>
            </a:r>
            <a:r>
              <a:rPr lang="en-US" sz="900" dirty="0"/>
              <a:t>;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2435947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493"/>
            <a:ext cx="12192000" cy="60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92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90" y="0"/>
            <a:ext cx="522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9408659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">
  <a:themeElements>
    <a:clrScheme name="Custom 1">
      <a:dk1>
        <a:srgbClr val="505050"/>
      </a:dk1>
      <a:lt1>
        <a:srgbClr val="FFFFFF"/>
      </a:lt1>
      <a:dk2>
        <a:srgbClr val="00518E"/>
      </a:dk2>
      <a:lt2>
        <a:srgbClr val="9DD7FC"/>
      </a:lt2>
      <a:accent1>
        <a:srgbClr val="0072C6"/>
      </a:accent1>
      <a:accent2>
        <a:srgbClr val="258244"/>
      </a:accent2>
      <a:accent3>
        <a:srgbClr val="F15628"/>
      </a:accent3>
      <a:accent4>
        <a:srgbClr val="442359"/>
      </a:accent4>
      <a:accent5>
        <a:srgbClr val="B4009E"/>
      </a:accent5>
      <a:accent6>
        <a:srgbClr val="F47836"/>
      </a:accent6>
      <a:hlink>
        <a:srgbClr val="00518E"/>
      </a:hlink>
      <a:folHlink>
        <a:srgbClr val="00518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18758</TotalTime>
  <Words>3446</Words>
  <Application>Microsoft Office PowerPoint</Application>
  <PresentationFormat>Widescreen</PresentationFormat>
  <Paragraphs>549</Paragraphs>
  <Slides>59</Slides>
  <Notes>57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Consolas</vt:lpstr>
      <vt:lpstr>Segoe UI</vt:lpstr>
      <vt:lpstr>Segoe UI Light</vt:lpstr>
      <vt:lpstr>Wingdings</vt:lpstr>
      <vt:lpstr>Microsoft</vt:lpstr>
      <vt:lpstr>VS11_Beta_Template_Dark_16x9</vt:lpstr>
      <vt:lpstr>1_VS11_Beta_Template_Dark_16x9</vt:lpstr>
      <vt:lpstr>Async Everywhere!</vt:lpstr>
      <vt:lpstr>PowerPoint Presentation</vt:lpstr>
      <vt:lpstr>Who is this guy?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 Syntax</vt:lpstr>
      <vt:lpstr>Introduction to Async</vt:lpstr>
      <vt:lpstr>Introduction to Async</vt:lpstr>
      <vt:lpstr>Introduction to Async</vt:lpstr>
      <vt:lpstr>Introduction to Async</vt:lpstr>
      <vt:lpstr>Introduction to Async</vt:lpstr>
      <vt:lpstr>But Why?</vt:lpstr>
      <vt:lpstr>The Async Revolution</vt:lpstr>
      <vt:lpstr>The Async Revolution Invasion?</vt:lpstr>
      <vt:lpstr>Async Invasion Timeline</vt:lpstr>
      <vt:lpstr>Taking over the world! (TIOBE)</vt:lpstr>
      <vt:lpstr>Taking over the world! (PYPL)</vt:lpstr>
      <vt:lpstr>PowerPoint Presentation</vt:lpstr>
      <vt:lpstr>Terminology</vt:lpstr>
      <vt:lpstr>What’s “Asynchrony”?</vt:lpstr>
      <vt:lpstr>The Concurrent Universe</vt:lpstr>
      <vt:lpstr>PowerPoint Presentation</vt:lpstr>
      <vt:lpstr>Trigger Warning</vt:lpstr>
      <vt:lpstr>Trigger Warning</vt:lpstr>
      <vt:lpstr>Asynchronous (Nonblocking)</vt:lpstr>
      <vt:lpstr>Synchronous (Blocking)</vt:lpstr>
      <vt:lpstr>Mind: Blown</vt:lpstr>
      <vt:lpstr>Mind: Blown</vt:lpstr>
      <vt:lpstr>Asynchrony, What Is It Good For?</vt:lpstr>
      <vt:lpstr>Bringin’ It Home</vt:lpstr>
      <vt:lpstr>Keepin’ It Real</vt:lpstr>
      <vt:lpstr>Kickin’ It Old School</vt:lpstr>
      <vt:lpstr>Diggin’ That Hip Asynchrony</vt:lpstr>
      <vt:lpstr>It Ain’t All Fly, Tho</vt:lpstr>
      <vt:lpstr>Async is Dyno-Mite!</vt:lpstr>
      <vt:lpstr>Summary So Far</vt:lpstr>
      <vt:lpstr>Async as a Language Feature</vt:lpstr>
      <vt:lpstr>Today’s Fortune Cookie</vt:lpstr>
      <vt:lpstr>Archaeology of Asynchrony</vt:lpstr>
      <vt:lpstr>Example Secret Sauce</vt:lpstr>
      <vt:lpstr>Synchronous</vt:lpstr>
      <vt:lpstr>Events</vt:lpstr>
      <vt:lpstr>Events</vt:lpstr>
      <vt:lpstr>Events: Problems</vt:lpstr>
      <vt:lpstr>Callbacks / CPS</vt:lpstr>
      <vt:lpstr>Callbacks / CPS: Problems</vt:lpstr>
      <vt:lpstr>The Breakthrough: Futures</vt:lpstr>
      <vt:lpstr>The Breakthrough: Futures</vt:lpstr>
      <vt:lpstr>Futures</vt:lpstr>
      <vt:lpstr>Futures</vt:lpstr>
      <vt:lpstr>Futures: Problems</vt:lpstr>
      <vt:lpstr>Async</vt:lpstr>
      <vt:lpstr>Synchronous</vt:lpstr>
      <vt:lpstr>Async: Problems</vt:lpstr>
      <vt:lpstr>In Case You Just Woke Up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</cp:lastModifiedBy>
  <cp:revision>388</cp:revision>
  <dcterms:created xsi:type="dcterms:W3CDTF">2013-02-28T01:41:02Z</dcterms:created>
  <dcterms:modified xsi:type="dcterms:W3CDTF">2018-06-23T18:50:18Z</dcterms:modified>
</cp:coreProperties>
</file>